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3" r:id="rId7"/>
    <p:sldId id="264" r:id="rId8"/>
    <p:sldId id="265" r:id="rId9"/>
    <p:sldId id="266" r:id="rId10"/>
    <p:sldId id="267" r:id="rId11"/>
    <p:sldId id="268" r:id="rId12"/>
    <p:sldId id="269" r:id="rId13"/>
    <p:sldId id="275" r:id="rId14"/>
    <p:sldId id="270" r:id="rId15"/>
    <p:sldId id="271" r:id="rId16"/>
    <p:sldId id="272" r:id="rId17"/>
    <p:sldId id="274" r:id="rId18"/>
    <p:sldId id="260" r:id="rId19"/>
    <p:sldId id="262"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624B1-AEB2-439F-B674-4EF2E8353B97}" v="2083" dt="2025-07-26T01:51:54.998"/>
    <p1510:client id="{6F358600-1232-4D1A-B04D-A3A5ADD0C064}" v="401" dt="2025-07-24T23:56:09.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25/07/2025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25/07/2025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25/07/2025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25/07/2025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25/07/2025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25/07/2025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25/07/2025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25/07/2025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25/07/2025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25/07/2025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25/07/2025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25/07/2025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belalmendras.github.io/evaluacion-unidad-1-ipss-ttw" TargetMode="Externa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freepik.es/foto-gratis/fondo-pintura-acrilica-laicos-plana_19185661.htm#fromView=search&amp;page=1&amp;position=25&amp;uuid=0923c089-085b-4a79-8cad-505198790e83&amp;query=oleo" TargetMode="External"/><Relationship Id="rId13" Type="http://schemas.openxmlformats.org/officeDocument/2006/relationships/hyperlink" Target="https://www.freepik.es/foto-gratis/hombre-hogar-moneda-mano_11219936.htm#fromView=search&amp;page=1&amp;position=0&amp;uuid=af7a600f-6753-4904-a7a1-a14e841471f8&amp;query=pobreza" TargetMode="External"/><Relationship Id="rId3" Type="http://schemas.microsoft.com/office/2007/relationships/hdphoto" Target="../media/hdphoto1.wdp"/><Relationship Id="rId7" Type="http://schemas.openxmlformats.org/officeDocument/2006/relationships/hyperlink" Target="https://www.freepik.es/foto-gratis/primer-plano-guacamayo-escarlata-lado-primer-plano-cabeza-guacamayo-scarlata_27271706.htm#fromView=search&amp;page=1&amp;position=0&amp;uuid=7f4f5a69-d3f7-4736-8f3e-093d42f02769&amp;query=animales" TargetMode="External"/><Relationship Id="rId12" Type="http://schemas.openxmlformats.org/officeDocument/2006/relationships/hyperlink" Target="https://www.freepik.es/imagen-ia-gratis/persona-deprimida-sentada-sola-banco_65627866.htm#fromView=search&amp;page=1&amp;position=0&amp;uuid=05271dac-21f1-4b01-bfb2-c1c1df4baed2&amp;query=soledad"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freepik.es/foto-gratis/impresiones-bloques-fondo-patron-circulo-azul_17105110.htm#fromView=search&amp;page=1&amp;position=33&amp;uuid=523574c7-fbbc-4906-8d76-e3d739c975b6&amp;query=grabados" TargetMode="External"/><Relationship Id="rId11" Type="http://schemas.openxmlformats.org/officeDocument/2006/relationships/hyperlink" Target="https://www.freepik.es/foto-gratis/fondo-pintura-acrilica-vista-superior_19185669.htm#fromView=search&amp;page=1&amp;position=39&amp;uuid=0923c089-085b-4a79-8cad-505198790e83&amp;query=oleo" TargetMode="External"/><Relationship Id="rId5" Type="http://schemas.openxmlformats.org/officeDocument/2006/relationships/hyperlink" Target="https://www.freepik.es/vector-gratis/fondo-floral-clasico_4948904.htm#fromView=search&amp;page=1&amp;position=1&amp;uuid=0923c089-085b-4a79-8cad-505198790e83&amp;query=oleo" TargetMode="External"/><Relationship Id="rId10" Type="http://schemas.openxmlformats.org/officeDocument/2006/relationships/hyperlink" Target="https://www.freepik.es/foto-gratis/mujer-doble-exposicion-color-medios-remezclados_17227682.htm#fromView=search&amp;page=1&amp;position=12&amp;uuid=b03ef352-a859-4561-a188-3910b308ef85&amp;query=" TargetMode="External"/><Relationship Id="rId4" Type="http://schemas.openxmlformats.org/officeDocument/2006/relationships/hyperlink" Target="https://www.freepik.es/foto-gratis/personas-que-asisten-exposicion-arte_2765268.htm#fromView=search&amp;page=1&amp;position=8&amp;uuid=510ec831-ee23-457e-9ce0-b7d6a17005cc&amp;query=galeria+arte" TargetMode="External"/><Relationship Id="rId9" Type="http://schemas.openxmlformats.org/officeDocument/2006/relationships/hyperlink" Target="https://www.freepik.es/foto-gratis/camino-medio-arboles-hojas-verdes-sol-brillando-traves-ramas_8281186.htm#fromView=search&amp;page=1&amp;position=16&amp;uuid=559b3025-779d-4e9b-be04-214e82426cdc&amp;query=bosque" TargetMode="External"/><Relationship Id="rId14" Type="http://schemas.openxmlformats.org/officeDocument/2006/relationships/hyperlink" Target="https://www.freepik.es/foto-gratis/hermosas-composiciones-collage-vintage_28474786.htm"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microsoft.com/office/2007/relationships/hdphoto" Target="../media/hdphoto1.wdp"/><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image" Target="../media/image1.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9.xml"/><Relationship Id="rId5" Type="http://schemas.openxmlformats.org/officeDocument/2006/relationships/slide" Target="slide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latin typeface="Grandview Display"/>
              </a:rPr>
              <a:t>Páginas web </a:t>
            </a:r>
            <a:br>
              <a:rPr lang="es-ES" dirty="0">
                <a:latin typeface="Grandview Display"/>
              </a:rPr>
            </a:br>
            <a:r>
              <a:rPr lang="es-ES" dirty="0">
                <a:latin typeface="Grandview Display"/>
              </a:rPr>
              <a:t>Galería</a:t>
            </a:r>
            <a:r>
              <a:rPr lang="es-ES" dirty="0">
                <a:solidFill>
                  <a:schemeClr val="bg2">
                    <a:lumMod val="49000"/>
                  </a:schemeClr>
                </a:solidFill>
                <a:latin typeface="Grandview Display"/>
              </a:rPr>
              <a:t> </a:t>
            </a:r>
            <a:r>
              <a:rPr lang="es-ES" i="1" dirty="0">
                <a:solidFill>
                  <a:schemeClr val="bg2">
                    <a:lumMod val="25000"/>
                  </a:schemeClr>
                </a:solidFill>
                <a:latin typeface="Grandview Display"/>
              </a:rPr>
              <a:t>"Reflejo Inverso"</a:t>
            </a:r>
          </a:p>
        </p:txBody>
      </p:sp>
      <p:sp>
        <p:nvSpPr>
          <p:cNvPr id="3" name="Subtítulo 2"/>
          <p:cNvSpPr>
            <a:spLocks noGrp="1"/>
          </p:cNvSpPr>
          <p:nvPr>
            <p:ph type="subTitle" idx="1"/>
          </p:nvPr>
        </p:nvSpPr>
        <p:spPr>
          <a:xfrm>
            <a:off x="646981" y="4115896"/>
            <a:ext cx="10898037" cy="2935346"/>
          </a:xfrm>
        </p:spPr>
        <p:txBody>
          <a:bodyPr vert="horz" lIns="91440" tIns="45720" rIns="91440" bIns="45720" rtlCol="0" anchor="t">
            <a:normAutofit lnSpcReduction="10000"/>
          </a:bodyPr>
          <a:lstStyle/>
          <a:p>
            <a:r>
              <a:rPr lang="es-ES" dirty="0">
                <a:latin typeface="Grandview Display"/>
              </a:rPr>
              <a:t>Evaluación de Unidad 1 </a:t>
            </a:r>
          </a:p>
          <a:p>
            <a:r>
              <a:rPr lang="es-ES" dirty="0">
                <a:latin typeface="Grandview Display"/>
              </a:rPr>
              <a:t> TALLER DE TECNOLOGÍAS WEB – IF101IINF</a:t>
            </a:r>
          </a:p>
          <a:p>
            <a:endParaRPr lang="es-ES" dirty="0">
              <a:latin typeface="Grandview Display"/>
            </a:endParaRPr>
          </a:p>
          <a:p>
            <a:r>
              <a:rPr lang="es-ES" dirty="0">
                <a:latin typeface="Grandview Display"/>
              </a:rPr>
              <a:t>Profesor: Juan Delgado Sornes</a:t>
            </a:r>
          </a:p>
          <a:p>
            <a:r>
              <a:rPr lang="es-ES" dirty="0">
                <a:latin typeface="Grandview Display"/>
              </a:rPr>
              <a:t>Alumna: Belén Almendros</a:t>
            </a:r>
          </a:p>
          <a:p>
            <a:br>
              <a:rPr lang="en-US" dirty="0"/>
            </a:br>
            <a:endParaRPr lang="en-US" dirty="0"/>
          </a:p>
        </p:txBody>
      </p:sp>
      <p:pic>
        <p:nvPicPr>
          <p:cNvPr id="4" name="Imagen 3" descr="Portal Estudiantes - Instituto Profesional San Sebastián">
            <a:extLst>
              <a:ext uri="{FF2B5EF4-FFF2-40B4-BE49-F238E27FC236}">
                <a16:creationId xmlns:a16="http://schemas.microsoft.com/office/drawing/2014/main" id="{F411E46C-A61D-4669-D1D3-973373E572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87EE6-572F-8A7D-8E86-6523AAF960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166A6AA-1B0B-E29C-00CA-BB772D1C489F}"/>
              </a:ext>
            </a:extLst>
          </p:cNvPr>
          <p:cNvSpPr>
            <a:spLocks noGrp="1"/>
          </p:cNvSpPr>
          <p:nvPr>
            <p:ph type="title"/>
          </p:nvPr>
        </p:nvSpPr>
        <p:spPr/>
        <p:txBody>
          <a:bodyPr/>
          <a:lstStyle/>
          <a:p>
            <a:r>
              <a:rPr lang="es-ES" b="1" dirty="0">
                <a:latin typeface="Grandview Display"/>
              </a:rPr>
              <a:t>Página Galería</a:t>
            </a:r>
          </a:p>
        </p:txBody>
      </p:sp>
      <p:sp>
        <p:nvSpPr>
          <p:cNvPr id="3" name="Marcador de contenido 2">
            <a:extLst>
              <a:ext uri="{FF2B5EF4-FFF2-40B4-BE49-F238E27FC236}">
                <a16:creationId xmlns:a16="http://schemas.microsoft.com/office/drawing/2014/main" id="{4EDAE157-FD33-AE0E-6B74-9D5911FC32E6}"/>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14C347D1-7809-44F0-39E4-4E89DE93B6B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4" name="Imagen 3" descr="Texto&#10;&#10;El contenido generado por IA puede ser incorrecto.">
            <a:extLst>
              <a:ext uri="{FF2B5EF4-FFF2-40B4-BE49-F238E27FC236}">
                <a16:creationId xmlns:a16="http://schemas.microsoft.com/office/drawing/2014/main" id="{F434A8CC-7B34-E7FA-891D-3D32726A99AB}"/>
              </a:ext>
            </a:extLst>
          </p:cNvPr>
          <p:cNvPicPr>
            <a:picLocks noChangeAspect="1"/>
          </p:cNvPicPr>
          <p:nvPr/>
        </p:nvPicPr>
        <p:blipFill>
          <a:blip r:embed="rId4"/>
          <a:stretch>
            <a:fillRect/>
          </a:stretch>
        </p:blipFill>
        <p:spPr>
          <a:xfrm>
            <a:off x="842333" y="1528852"/>
            <a:ext cx="1262693" cy="1888107"/>
          </a:xfrm>
          <a:prstGeom prst="rect">
            <a:avLst/>
          </a:prstGeom>
        </p:spPr>
      </p:pic>
      <p:pic>
        <p:nvPicPr>
          <p:cNvPr id="7" name="Imagen 6" descr="Texto&#10;&#10;El contenido generado por IA puede ser incorrecto.">
            <a:extLst>
              <a:ext uri="{FF2B5EF4-FFF2-40B4-BE49-F238E27FC236}">
                <a16:creationId xmlns:a16="http://schemas.microsoft.com/office/drawing/2014/main" id="{6DE39B33-DE49-2E85-D47A-7DDA461B5FB3}"/>
              </a:ext>
            </a:extLst>
          </p:cNvPr>
          <p:cNvPicPr>
            <a:picLocks noChangeAspect="1"/>
          </p:cNvPicPr>
          <p:nvPr/>
        </p:nvPicPr>
        <p:blipFill>
          <a:blip r:embed="rId5"/>
          <a:stretch>
            <a:fillRect/>
          </a:stretch>
        </p:blipFill>
        <p:spPr>
          <a:xfrm>
            <a:off x="6840477" y="3425854"/>
            <a:ext cx="3528744" cy="2996781"/>
          </a:xfrm>
          <a:prstGeom prst="rect">
            <a:avLst/>
          </a:prstGeom>
        </p:spPr>
      </p:pic>
      <p:sp>
        <p:nvSpPr>
          <p:cNvPr id="8" name="CuadroTexto 7">
            <a:extLst>
              <a:ext uri="{FF2B5EF4-FFF2-40B4-BE49-F238E27FC236}">
                <a16:creationId xmlns:a16="http://schemas.microsoft.com/office/drawing/2014/main" id="{C7F2B199-87C2-07C6-BBE6-BE2F9F6670D5}"/>
              </a:ext>
            </a:extLst>
          </p:cNvPr>
          <p:cNvSpPr txBox="1"/>
          <p:nvPr/>
        </p:nvSpPr>
        <p:spPr>
          <a:xfrm>
            <a:off x="2256355" y="1532346"/>
            <a:ext cx="421135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dirty="0">
                <a:ea typeface="+mn-lt"/>
                <a:cs typeface="+mn-lt"/>
              </a:rPr>
              <a:t>Para la página </a:t>
            </a:r>
            <a:r>
              <a:rPr lang="es-ES" sz="1200" b="1" dirty="0">
                <a:ea typeface="+mn-lt"/>
                <a:cs typeface="+mn-lt"/>
              </a:rPr>
              <a:t>galería</a:t>
            </a:r>
            <a:r>
              <a:rPr lang="es-ES" sz="1200" dirty="0">
                <a:ea typeface="+mn-lt"/>
                <a:cs typeface="+mn-lt"/>
              </a:rPr>
              <a:t>, se cargaron un total de </a:t>
            </a:r>
            <a:r>
              <a:rPr lang="es-ES" sz="1200" b="1" dirty="0">
                <a:ea typeface="+mn-lt"/>
                <a:cs typeface="+mn-lt"/>
              </a:rPr>
              <a:t>10 imágenes</a:t>
            </a:r>
            <a:r>
              <a:rPr lang="es-ES" sz="1200" dirty="0">
                <a:ea typeface="+mn-lt"/>
                <a:cs typeface="+mn-lt"/>
              </a:rPr>
              <a:t> en la subcarpeta </a:t>
            </a:r>
            <a:r>
              <a:rPr lang="es-ES" sz="1200" b="1" dirty="0">
                <a:ea typeface="+mn-lt"/>
                <a:cs typeface="+mn-lt"/>
              </a:rPr>
              <a:t>obras</a:t>
            </a:r>
            <a:r>
              <a:rPr lang="es-ES" sz="1200" dirty="0">
                <a:ea typeface="+mn-lt"/>
                <a:cs typeface="+mn-lt"/>
              </a:rPr>
              <a:t>, ubicada dentro del directorio </a:t>
            </a:r>
            <a:r>
              <a:rPr lang="es-ES" sz="1200" b="1" dirty="0" err="1">
                <a:ea typeface="+mn-lt"/>
                <a:cs typeface="+mn-lt"/>
              </a:rPr>
              <a:t>img</a:t>
            </a:r>
            <a:r>
              <a:rPr lang="es-ES" sz="1200" dirty="0">
                <a:ea typeface="+mn-lt"/>
                <a:cs typeface="+mn-lt"/>
              </a:rPr>
              <a:t>. Todas las imágenes fueron descargadas desde la plataforma </a:t>
            </a:r>
            <a:r>
              <a:rPr lang="es-ES" sz="1200" b="1" dirty="0" err="1">
                <a:ea typeface="+mn-lt"/>
                <a:cs typeface="+mn-lt"/>
              </a:rPr>
              <a:t>Freepik</a:t>
            </a:r>
            <a:r>
              <a:rPr lang="es-ES" sz="1200" b="1" dirty="0">
                <a:ea typeface="+mn-lt"/>
                <a:cs typeface="+mn-lt"/>
              </a:rPr>
              <a:t> </a:t>
            </a:r>
            <a:r>
              <a:rPr lang="es-ES" sz="1200" dirty="0">
                <a:ea typeface="+mn-lt"/>
                <a:cs typeface="+mn-lt"/>
                <a:hlinkClick r:id="rId6" action="ppaction://hlinksldjump"/>
              </a:rPr>
              <a:t>(2)(3)(4)(5)(6)(7)(8)(9)(10)(11)</a:t>
            </a:r>
            <a:endParaRPr lang="es-ES"/>
          </a:p>
          <a:p>
            <a:pPr algn="l"/>
            <a:endParaRPr lang="es-ES" dirty="0"/>
          </a:p>
        </p:txBody>
      </p:sp>
      <p:sp>
        <p:nvSpPr>
          <p:cNvPr id="9" name="CuadroTexto 8">
            <a:extLst>
              <a:ext uri="{FF2B5EF4-FFF2-40B4-BE49-F238E27FC236}">
                <a16:creationId xmlns:a16="http://schemas.microsoft.com/office/drawing/2014/main" id="{9A9D5181-BE2C-6756-D422-8979611FBC56}"/>
              </a:ext>
            </a:extLst>
          </p:cNvPr>
          <p:cNvSpPr txBox="1"/>
          <p:nvPr/>
        </p:nvSpPr>
        <p:spPr>
          <a:xfrm>
            <a:off x="2587545" y="3416799"/>
            <a:ext cx="406188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dirty="0">
                <a:ea typeface="+mn-lt"/>
                <a:cs typeface="+mn-lt"/>
              </a:rPr>
              <a:t>En esta página se utilizó una única etiqueta semántica </a:t>
            </a:r>
            <a:r>
              <a:rPr lang="es-ES" sz="1200" dirty="0">
                <a:latin typeface="Aptos"/>
              </a:rPr>
              <a:t>&lt;</a:t>
            </a:r>
            <a:r>
              <a:rPr lang="es-ES" sz="1200" err="1">
                <a:latin typeface="Aptos"/>
              </a:rPr>
              <a:t>main</a:t>
            </a:r>
            <a:r>
              <a:rPr lang="es-ES" sz="1200" dirty="0">
                <a:latin typeface="Aptos"/>
              </a:rPr>
              <a:t>&gt;</a:t>
            </a:r>
            <a:r>
              <a:rPr lang="es-ES" sz="1200" dirty="0">
                <a:ea typeface="+mn-lt"/>
                <a:cs typeface="+mn-lt"/>
              </a:rPr>
              <a:t> para contener el contenido principal. Dentro de ella, se agregó un contenedor </a:t>
            </a:r>
            <a:r>
              <a:rPr lang="es-ES" sz="1200" dirty="0">
                <a:latin typeface="Aptos"/>
              </a:rPr>
              <a:t>&lt;</a:t>
            </a:r>
            <a:r>
              <a:rPr lang="es-ES" sz="1200" err="1">
                <a:latin typeface="Aptos"/>
              </a:rPr>
              <a:t>div</a:t>
            </a:r>
            <a:r>
              <a:rPr lang="es-ES" sz="1200" dirty="0">
                <a:latin typeface="Aptos"/>
              </a:rPr>
              <a:t>&gt;</a:t>
            </a:r>
            <a:r>
              <a:rPr lang="es-ES" sz="1200" dirty="0">
                <a:ea typeface="+mn-lt"/>
                <a:cs typeface="+mn-lt"/>
              </a:rPr>
              <a:t> con la clase </a:t>
            </a:r>
            <a:r>
              <a:rPr lang="es-ES" sz="1200" b="1" err="1">
                <a:ea typeface="+mn-lt"/>
                <a:cs typeface="+mn-lt"/>
              </a:rPr>
              <a:t>galeria</a:t>
            </a:r>
            <a:r>
              <a:rPr lang="es-ES" sz="1200" dirty="0">
                <a:ea typeface="+mn-lt"/>
                <a:cs typeface="+mn-lt"/>
              </a:rPr>
              <a:t>, que incluye un </a:t>
            </a:r>
            <a:r>
              <a:rPr lang="es-ES" sz="1200" b="1" dirty="0">
                <a:ea typeface="+mn-lt"/>
                <a:cs typeface="+mn-lt"/>
              </a:rPr>
              <a:t>título principal</a:t>
            </a:r>
            <a:r>
              <a:rPr lang="es-ES" sz="1200" dirty="0">
                <a:ea typeface="+mn-lt"/>
                <a:cs typeface="+mn-lt"/>
              </a:rPr>
              <a:t> mediante la etiqueta </a:t>
            </a:r>
            <a:r>
              <a:rPr lang="es-ES" sz="1200" dirty="0">
                <a:latin typeface="Aptos"/>
              </a:rPr>
              <a:t>&lt;h1&gt;</a:t>
            </a:r>
            <a:r>
              <a:rPr lang="es-ES" sz="1200" dirty="0">
                <a:ea typeface="+mn-lt"/>
                <a:cs typeface="+mn-lt"/>
              </a:rPr>
              <a:t> y, a continuación, otro </a:t>
            </a:r>
            <a:r>
              <a:rPr lang="es-ES" sz="1200" dirty="0">
                <a:latin typeface="Aptos"/>
              </a:rPr>
              <a:t>&lt;</a:t>
            </a:r>
            <a:r>
              <a:rPr lang="es-ES" sz="1200" err="1">
                <a:latin typeface="Aptos"/>
              </a:rPr>
              <a:t>div</a:t>
            </a:r>
            <a:r>
              <a:rPr lang="es-ES" sz="1200" dirty="0">
                <a:latin typeface="Aptos"/>
              </a:rPr>
              <a:t>&gt;</a:t>
            </a:r>
            <a:r>
              <a:rPr lang="es-ES" sz="1200" dirty="0">
                <a:ea typeface="+mn-lt"/>
                <a:cs typeface="+mn-lt"/>
              </a:rPr>
              <a:t> con la clase </a:t>
            </a:r>
            <a:r>
              <a:rPr lang="es-ES" sz="1200" b="1" err="1">
                <a:ea typeface="+mn-lt"/>
                <a:cs typeface="+mn-lt"/>
              </a:rPr>
              <a:t>card</a:t>
            </a:r>
            <a:r>
              <a:rPr lang="es-ES" sz="1200" b="1" dirty="0">
                <a:ea typeface="+mn-lt"/>
                <a:cs typeface="+mn-lt"/>
              </a:rPr>
              <a:t>-container</a:t>
            </a:r>
            <a:r>
              <a:rPr lang="es-ES" sz="1200" dirty="0">
                <a:ea typeface="+mn-lt"/>
                <a:cs typeface="+mn-lt"/>
              </a:rPr>
              <a:t>. Este último contiene múltiples subdivisiones en </a:t>
            </a:r>
            <a:r>
              <a:rPr lang="es-ES" sz="1200" dirty="0">
                <a:latin typeface="Aptos"/>
              </a:rPr>
              <a:t>&lt;</a:t>
            </a:r>
            <a:r>
              <a:rPr lang="es-ES" sz="1200" err="1">
                <a:latin typeface="Aptos"/>
              </a:rPr>
              <a:t>div</a:t>
            </a:r>
            <a:r>
              <a:rPr lang="es-ES" sz="1200" dirty="0">
                <a:latin typeface="Aptos"/>
              </a:rPr>
              <a:t>&gt;</a:t>
            </a:r>
            <a:r>
              <a:rPr lang="es-ES" sz="1200" dirty="0">
                <a:ea typeface="+mn-lt"/>
                <a:cs typeface="+mn-lt"/>
              </a:rPr>
              <a:t> con la clase </a:t>
            </a:r>
            <a:r>
              <a:rPr lang="es-ES" sz="1200" b="1" err="1">
                <a:ea typeface="+mn-lt"/>
                <a:cs typeface="+mn-lt"/>
              </a:rPr>
              <a:t>card</a:t>
            </a:r>
            <a:r>
              <a:rPr lang="es-ES" sz="1200" dirty="0">
                <a:ea typeface="+mn-lt"/>
                <a:cs typeface="+mn-lt"/>
              </a:rPr>
              <a:t>, utilizadas como tarjetas individuales para cada obra. Cada tarjeta incluye una </a:t>
            </a:r>
            <a:r>
              <a:rPr lang="es-ES" sz="1200" b="1" dirty="0">
                <a:ea typeface="+mn-lt"/>
                <a:cs typeface="+mn-lt"/>
              </a:rPr>
              <a:t>imagen</a:t>
            </a:r>
            <a:r>
              <a:rPr lang="es-ES" sz="1200" dirty="0">
                <a:ea typeface="+mn-lt"/>
                <a:cs typeface="+mn-lt"/>
              </a:rPr>
              <a:t> &lt;</a:t>
            </a:r>
            <a:r>
              <a:rPr lang="es-ES" sz="1200" err="1">
                <a:latin typeface="Aptos"/>
              </a:rPr>
              <a:t>img</a:t>
            </a:r>
            <a:r>
              <a:rPr lang="es-ES" sz="1200" dirty="0">
                <a:latin typeface="Aptos"/>
              </a:rPr>
              <a:t>&gt;,</a:t>
            </a:r>
            <a:r>
              <a:rPr lang="es-ES" sz="1200" dirty="0">
                <a:ea typeface="+mn-lt"/>
                <a:cs typeface="+mn-lt"/>
              </a:rPr>
              <a:t> un </a:t>
            </a:r>
            <a:r>
              <a:rPr lang="es-ES" sz="1200" b="1" dirty="0">
                <a:ea typeface="+mn-lt"/>
                <a:cs typeface="+mn-lt"/>
              </a:rPr>
              <a:t>título</a:t>
            </a:r>
            <a:r>
              <a:rPr lang="es-ES" sz="1200" dirty="0">
                <a:ea typeface="+mn-lt"/>
                <a:cs typeface="+mn-lt"/>
              </a:rPr>
              <a:t> con </a:t>
            </a:r>
            <a:r>
              <a:rPr lang="es-ES" sz="1200" dirty="0">
                <a:latin typeface="Aptos"/>
              </a:rPr>
              <a:t>&lt;h2&gt;</a:t>
            </a:r>
            <a:r>
              <a:rPr lang="es-ES" sz="1200" dirty="0">
                <a:ea typeface="+mn-lt"/>
                <a:cs typeface="+mn-lt"/>
              </a:rPr>
              <a:t>, un </a:t>
            </a:r>
            <a:r>
              <a:rPr lang="es-ES" sz="1200" b="1" dirty="0">
                <a:ea typeface="+mn-lt"/>
                <a:cs typeface="+mn-lt"/>
              </a:rPr>
              <a:t>subtítulo</a:t>
            </a:r>
            <a:r>
              <a:rPr lang="es-ES" sz="1200" dirty="0">
                <a:ea typeface="+mn-lt"/>
                <a:cs typeface="+mn-lt"/>
              </a:rPr>
              <a:t> con </a:t>
            </a:r>
            <a:r>
              <a:rPr lang="es-ES" sz="1200" dirty="0">
                <a:latin typeface="Aptos"/>
              </a:rPr>
              <a:t>&lt;h3&gt;</a:t>
            </a:r>
            <a:r>
              <a:rPr lang="es-ES" sz="1200" dirty="0">
                <a:ea typeface="+mn-lt"/>
                <a:cs typeface="+mn-lt"/>
              </a:rPr>
              <a:t> y una </a:t>
            </a:r>
            <a:r>
              <a:rPr lang="es-ES" sz="1200" b="1" dirty="0">
                <a:ea typeface="+mn-lt"/>
                <a:cs typeface="+mn-lt"/>
              </a:rPr>
              <a:t>descripción</a:t>
            </a:r>
            <a:r>
              <a:rPr lang="es-ES" sz="1200" dirty="0">
                <a:ea typeface="+mn-lt"/>
                <a:cs typeface="+mn-lt"/>
              </a:rPr>
              <a:t> mediante la etiqueta </a:t>
            </a:r>
            <a:r>
              <a:rPr lang="es-ES" sz="1200" dirty="0">
                <a:latin typeface="Aptos"/>
              </a:rPr>
              <a:t>&lt;p&gt;</a:t>
            </a:r>
          </a:p>
        </p:txBody>
      </p:sp>
    </p:spTree>
    <p:extLst>
      <p:ext uri="{BB962C8B-B14F-4D97-AF65-F5344CB8AC3E}">
        <p14:creationId xmlns:p14="http://schemas.microsoft.com/office/powerpoint/2010/main" val="2470744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BCD69-1097-EFCE-588D-F8F0383B48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226FA5-8B9A-D6E3-1ABC-36E70B5C4652}"/>
              </a:ext>
            </a:extLst>
          </p:cNvPr>
          <p:cNvSpPr>
            <a:spLocks noGrp="1"/>
          </p:cNvSpPr>
          <p:nvPr>
            <p:ph type="title"/>
          </p:nvPr>
        </p:nvSpPr>
        <p:spPr/>
        <p:txBody>
          <a:bodyPr/>
          <a:lstStyle/>
          <a:p>
            <a:r>
              <a:rPr lang="es-ES" dirty="0">
                <a:latin typeface="Grandview Display"/>
              </a:rPr>
              <a:t>Página Galería</a:t>
            </a:r>
          </a:p>
        </p:txBody>
      </p:sp>
      <p:sp>
        <p:nvSpPr>
          <p:cNvPr id="3" name="Marcador de contenido 2">
            <a:extLst>
              <a:ext uri="{FF2B5EF4-FFF2-40B4-BE49-F238E27FC236}">
                <a16:creationId xmlns:a16="http://schemas.microsoft.com/office/drawing/2014/main" id="{6325C68B-540A-7FA5-F873-0EC3F18922EC}"/>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F64F69FB-5280-6C17-30BB-C39397CA70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8" name="Imagen 7">
            <a:extLst>
              <a:ext uri="{FF2B5EF4-FFF2-40B4-BE49-F238E27FC236}">
                <a16:creationId xmlns:a16="http://schemas.microsoft.com/office/drawing/2014/main" id="{6031F8DB-872C-F065-F9AA-007F9E001EC5}"/>
              </a:ext>
            </a:extLst>
          </p:cNvPr>
          <p:cNvPicPr>
            <a:picLocks noChangeAspect="1"/>
          </p:cNvPicPr>
          <p:nvPr/>
        </p:nvPicPr>
        <p:blipFill>
          <a:blip r:embed="rId4"/>
          <a:stretch>
            <a:fillRect/>
          </a:stretch>
        </p:blipFill>
        <p:spPr>
          <a:xfrm>
            <a:off x="3044516" y="1365848"/>
            <a:ext cx="1890404" cy="5506529"/>
          </a:xfrm>
          <a:prstGeom prst="rect">
            <a:avLst/>
          </a:prstGeom>
        </p:spPr>
      </p:pic>
      <p:sp>
        <p:nvSpPr>
          <p:cNvPr id="6" name="CuadroTexto 5">
            <a:extLst>
              <a:ext uri="{FF2B5EF4-FFF2-40B4-BE49-F238E27FC236}">
                <a16:creationId xmlns:a16="http://schemas.microsoft.com/office/drawing/2014/main" id="{E594BE0A-C2FE-04A1-5946-3145DD6F17F6}"/>
              </a:ext>
            </a:extLst>
          </p:cNvPr>
          <p:cNvSpPr txBox="1"/>
          <p:nvPr/>
        </p:nvSpPr>
        <p:spPr>
          <a:xfrm>
            <a:off x="5343801" y="5141592"/>
            <a:ext cx="41758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Parte de la vista en navegador. Página Galería</a:t>
            </a:r>
          </a:p>
        </p:txBody>
      </p:sp>
    </p:spTree>
    <p:extLst>
      <p:ext uri="{BB962C8B-B14F-4D97-AF65-F5344CB8AC3E}">
        <p14:creationId xmlns:p14="http://schemas.microsoft.com/office/powerpoint/2010/main" val="237162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974BA-B71B-8E0B-C02A-DCABAAC1547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8CA306-3471-0DC6-2401-EB60C3012767}"/>
              </a:ext>
            </a:extLst>
          </p:cNvPr>
          <p:cNvSpPr>
            <a:spLocks noGrp="1"/>
          </p:cNvSpPr>
          <p:nvPr>
            <p:ph type="title"/>
          </p:nvPr>
        </p:nvSpPr>
        <p:spPr/>
        <p:txBody>
          <a:bodyPr/>
          <a:lstStyle/>
          <a:p>
            <a:r>
              <a:rPr lang="es-ES" b="1" dirty="0">
                <a:latin typeface="Grandview Display"/>
              </a:rPr>
              <a:t>Página Contacto</a:t>
            </a:r>
          </a:p>
        </p:txBody>
      </p:sp>
      <p:sp>
        <p:nvSpPr>
          <p:cNvPr id="3" name="Marcador de contenido 2">
            <a:extLst>
              <a:ext uri="{FF2B5EF4-FFF2-40B4-BE49-F238E27FC236}">
                <a16:creationId xmlns:a16="http://schemas.microsoft.com/office/drawing/2014/main" id="{61D82E96-A632-A037-EB89-3EEFB0F6BDC8}"/>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199417F3-FF66-324E-07FA-A9E8F084C92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4" name="Imagen 3" descr="Texto&#10;&#10;El contenido generado por IA puede ser incorrecto.">
            <a:extLst>
              <a:ext uri="{FF2B5EF4-FFF2-40B4-BE49-F238E27FC236}">
                <a16:creationId xmlns:a16="http://schemas.microsoft.com/office/drawing/2014/main" id="{06A16488-6A11-C9EF-3443-FD520156AA9D}"/>
              </a:ext>
            </a:extLst>
          </p:cNvPr>
          <p:cNvPicPr>
            <a:picLocks noChangeAspect="1"/>
          </p:cNvPicPr>
          <p:nvPr/>
        </p:nvPicPr>
        <p:blipFill>
          <a:blip r:embed="rId4"/>
          <a:stretch>
            <a:fillRect/>
          </a:stretch>
        </p:blipFill>
        <p:spPr>
          <a:xfrm>
            <a:off x="853206" y="1930790"/>
            <a:ext cx="4389588" cy="3887817"/>
          </a:xfrm>
          <a:prstGeom prst="rect">
            <a:avLst/>
          </a:prstGeom>
        </p:spPr>
      </p:pic>
      <p:sp>
        <p:nvSpPr>
          <p:cNvPr id="6" name="CuadroTexto 5">
            <a:extLst>
              <a:ext uri="{FF2B5EF4-FFF2-40B4-BE49-F238E27FC236}">
                <a16:creationId xmlns:a16="http://schemas.microsoft.com/office/drawing/2014/main" id="{4E3D1209-9FE1-3C04-E7AC-505AD5EE5773}"/>
              </a:ext>
            </a:extLst>
          </p:cNvPr>
          <p:cNvSpPr txBox="1"/>
          <p:nvPr/>
        </p:nvSpPr>
        <p:spPr>
          <a:xfrm>
            <a:off x="5435242" y="2600601"/>
            <a:ext cx="39920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dirty="0">
                <a:ea typeface="+mn-lt"/>
                <a:cs typeface="+mn-lt"/>
              </a:rPr>
              <a:t>En la página </a:t>
            </a:r>
            <a:r>
              <a:rPr lang="es-ES" sz="1200" b="1" dirty="0">
                <a:ea typeface="+mn-lt"/>
                <a:cs typeface="+mn-lt"/>
              </a:rPr>
              <a:t>Contacto</a:t>
            </a:r>
            <a:r>
              <a:rPr lang="es-ES" sz="1200" dirty="0">
                <a:ea typeface="+mn-lt"/>
                <a:cs typeface="+mn-lt"/>
              </a:rPr>
              <a:t> se utilizó una única etiqueta semántica </a:t>
            </a:r>
            <a:r>
              <a:rPr lang="es-ES" sz="1200" dirty="0">
                <a:latin typeface="Aptos"/>
              </a:rPr>
              <a:t>&lt;</a:t>
            </a:r>
            <a:r>
              <a:rPr lang="es-ES" sz="1200" dirty="0" err="1">
                <a:latin typeface="Aptos"/>
              </a:rPr>
              <a:t>main</a:t>
            </a:r>
            <a:r>
              <a:rPr lang="es-ES" sz="1200" dirty="0">
                <a:latin typeface="Aptos"/>
              </a:rPr>
              <a:t>&gt;</a:t>
            </a:r>
            <a:r>
              <a:rPr lang="es-ES" sz="1200" dirty="0">
                <a:ea typeface="+mn-lt"/>
                <a:cs typeface="+mn-lt"/>
              </a:rPr>
              <a:t>. Dentro de ella se incluyó un contenedor </a:t>
            </a:r>
            <a:r>
              <a:rPr lang="es-ES" sz="1200" dirty="0">
                <a:latin typeface="Aptos"/>
              </a:rPr>
              <a:t>&lt;</a:t>
            </a:r>
            <a:r>
              <a:rPr lang="es-ES" sz="1200" dirty="0" err="1">
                <a:latin typeface="Aptos"/>
              </a:rPr>
              <a:t>div</a:t>
            </a:r>
            <a:r>
              <a:rPr lang="es-ES" sz="1200" dirty="0">
                <a:latin typeface="Aptos"/>
              </a:rPr>
              <a:t>&gt;</a:t>
            </a:r>
            <a:r>
              <a:rPr lang="es-ES" sz="1200" dirty="0">
                <a:ea typeface="+mn-lt"/>
                <a:cs typeface="+mn-lt"/>
              </a:rPr>
              <a:t> con la clase </a:t>
            </a:r>
            <a:r>
              <a:rPr lang="es-ES" sz="1200" b="1" dirty="0" err="1">
                <a:ea typeface="+mn-lt"/>
                <a:cs typeface="+mn-lt"/>
              </a:rPr>
              <a:t>title-form</a:t>
            </a:r>
            <a:r>
              <a:rPr lang="es-ES" sz="1200" dirty="0">
                <a:ea typeface="+mn-lt"/>
                <a:cs typeface="+mn-lt"/>
              </a:rPr>
              <a:t>, creado con el propósito de aplicar estilos personalizados desde la hoja CSS. En este bloque se agregó un </a:t>
            </a:r>
            <a:r>
              <a:rPr lang="es-ES" sz="1200" b="1" dirty="0">
                <a:ea typeface="+mn-lt"/>
                <a:cs typeface="+mn-lt"/>
              </a:rPr>
              <a:t>título principal</a:t>
            </a:r>
            <a:r>
              <a:rPr lang="es-ES" sz="1200" dirty="0">
                <a:ea typeface="+mn-lt"/>
                <a:cs typeface="+mn-lt"/>
              </a:rPr>
              <a:t> mediante la etiqueta </a:t>
            </a:r>
            <a:r>
              <a:rPr lang="es-ES" sz="1200" dirty="0">
                <a:latin typeface="Aptos"/>
              </a:rPr>
              <a:t>&lt;h1&gt;</a:t>
            </a:r>
            <a:r>
              <a:rPr lang="es-ES" sz="1200" dirty="0">
                <a:ea typeface="+mn-lt"/>
                <a:cs typeface="+mn-lt"/>
              </a:rPr>
              <a:t> y un </a:t>
            </a:r>
            <a:r>
              <a:rPr lang="es-ES" sz="1200" b="1" dirty="0">
                <a:ea typeface="+mn-lt"/>
                <a:cs typeface="+mn-lt"/>
              </a:rPr>
              <a:t>párrafo descriptivo</a:t>
            </a:r>
            <a:r>
              <a:rPr lang="es-ES" sz="1200" dirty="0">
                <a:ea typeface="+mn-lt"/>
                <a:cs typeface="+mn-lt"/>
              </a:rPr>
              <a:t> utilizando </a:t>
            </a:r>
            <a:r>
              <a:rPr lang="es-ES" sz="1200" dirty="0">
                <a:latin typeface="Aptos"/>
              </a:rPr>
              <a:t>&lt;p&gt;.</a:t>
            </a:r>
            <a:r>
              <a:rPr lang="es-ES" sz="1200" dirty="0">
                <a:ea typeface="+mn-lt"/>
                <a:cs typeface="+mn-lt"/>
              </a:rPr>
              <a:t> A continuación, se incorporó un </a:t>
            </a:r>
            <a:r>
              <a:rPr lang="es-ES" sz="1200" b="1" dirty="0">
                <a:ea typeface="+mn-lt"/>
                <a:cs typeface="+mn-lt"/>
              </a:rPr>
              <a:t>formulario</a:t>
            </a:r>
            <a:r>
              <a:rPr lang="es-ES" sz="1200" dirty="0">
                <a:ea typeface="+mn-lt"/>
                <a:cs typeface="+mn-lt"/>
              </a:rPr>
              <a:t> utilizando la etiqueta </a:t>
            </a:r>
            <a:r>
              <a:rPr lang="es-ES" sz="1200" dirty="0">
                <a:latin typeface="Aptos"/>
              </a:rPr>
              <a:t>&lt;</a:t>
            </a:r>
            <a:r>
              <a:rPr lang="es-ES" sz="1200" dirty="0" err="1">
                <a:latin typeface="Aptos"/>
              </a:rPr>
              <a:t>form</a:t>
            </a:r>
            <a:r>
              <a:rPr lang="es-ES" sz="1200" dirty="0">
                <a:latin typeface="Aptos"/>
              </a:rPr>
              <a:t>&gt;</a:t>
            </a:r>
            <a:r>
              <a:rPr lang="es-ES" sz="1200" dirty="0">
                <a:ea typeface="+mn-lt"/>
                <a:cs typeface="+mn-lt"/>
              </a:rPr>
              <a:t>, estructurado con sus respectivas etiquetas </a:t>
            </a:r>
            <a:r>
              <a:rPr lang="es-ES" sz="1200" dirty="0">
                <a:latin typeface="Aptos"/>
              </a:rPr>
              <a:t>&lt;</a:t>
            </a:r>
            <a:r>
              <a:rPr lang="es-ES" sz="1200" dirty="0" err="1">
                <a:latin typeface="Aptos"/>
              </a:rPr>
              <a:t>label</a:t>
            </a:r>
            <a:r>
              <a:rPr lang="es-ES" sz="1200" dirty="0">
                <a:latin typeface="Aptos"/>
              </a:rPr>
              <a:t>&gt;</a:t>
            </a:r>
            <a:r>
              <a:rPr lang="es-ES" sz="1200" dirty="0">
                <a:ea typeface="+mn-lt"/>
                <a:cs typeface="+mn-lt"/>
              </a:rPr>
              <a:t> e </a:t>
            </a:r>
            <a:r>
              <a:rPr lang="es-ES" sz="1200" dirty="0">
                <a:latin typeface="Aptos"/>
              </a:rPr>
              <a:t>&lt;input&gt;</a:t>
            </a:r>
            <a:r>
              <a:rPr lang="es-ES" sz="1200" dirty="0">
                <a:ea typeface="+mn-lt"/>
                <a:cs typeface="+mn-lt"/>
              </a:rPr>
              <a:t> para solicitar los siguientes datos: </a:t>
            </a:r>
            <a:r>
              <a:rPr lang="es-ES" sz="1200" b="1" dirty="0">
                <a:ea typeface="+mn-lt"/>
                <a:cs typeface="+mn-lt"/>
              </a:rPr>
              <a:t>nombre</a:t>
            </a:r>
            <a:r>
              <a:rPr lang="es-ES" sz="1200" dirty="0">
                <a:ea typeface="+mn-lt"/>
                <a:cs typeface="+mn-lt"/>
              </a:rPr>
              <a:t>, </a:t>
            </a:r>
            <a:r>
              <a:rPr lang="es-ES" sz="1200" b="1" dirty="0">
                <a:ea typeface="+mn-lt"/>
                <a:cs typeface="+mn-lt"/>
              </a:rPr>
              <a:t>teléfono</a:t>
            </a:r>
            <a:r>
              <a:rPr lang="es-ES" sz="1200" dirty="0">
                <a:ea typeface="+mn-lt"/>
                <a:cs typeface="+mn-lt"/>
              </a:rPr>
              <a:t>, </a:t>
            </a:r>
            <a:r>
              <a:rPr lang="es-ES" sz="1200" b="1" dirty="0">
                <a:ea typeface="+mn-lt"/>
                <a:cs typeface="+mn-lt"/>
              </a:rPr>
              <a:t>correo electrónico</a:t>
            </a:r>
            <a:r>
              <a:rPr lang="es-ES" sz="1200" dirty="0">
                <a:ea typeface="+mn-lt"/>
                <a:cs typeface="+mn-lt"/>
              </a:rPr>
              <a:t> y </a:t>
            </a:r>
            <a:r>
              <a:rPr lang="es-ES" sz="1200" b="1" dirty="0">
                <a:ea typeface="+mn-lt"/>
                <a:cs typeface="+mn-lt"/>
              </a:rPr>
              <a:t>mensaje</a:t>
            </a:r>
            <a:r>
              <a:rPr lang="es-ES" sz="1200" dirty="0">
                <a:ea typeface="+mn-lt"/>
                <a:cs typeface="+mn-lt"/>
              </a:rPr>
              <a:t>. También se añadió un campo de selección mediante </a:t>
            </a:r>
            <a:r>
              <a:rPr lang="es-ES" sz="1200" dirty="0">
                <a:latin typeface="Aptos"/>
              </a:rPr>
              <a:t>&lt;</a:t>
            </a:r>
            <a:r>
              <a:rPr lang="es-ES" sz="1200" dirty="0" err="1">
                <a:latin typeface="Aptos"/>
              </a:rPr>
              <a:t>label</a:t>
            </a:r>
            <a:r>
              <a:rPr lang="es-ES" sz="1200" dirty="0">
                <a:latin typeface="Aptos"/>
              </a:rPr>
              <a:t>&gt;</a:t>
            </a:r>
            <a:r>
              <a:rPr lang="es-ES" sz="1200" dirty="0">
                <a:ea typeface="+mn-lt"/>
                <a:cs typeface="+mn-lt"/>
              </a:rPr>
              <a:t> y </a:t>
            </a:r>
            <a:r>
              <a:rPr lang="es-ES" sz="1200" dirty="0">
                <a:latin typeface="Aptos"/>
              </a:rPr>
              <a:t>&lt;</a:t>
            </a:r>
            <a:r>
              <a:rPr lang="es-ES" sz="1200" dirty="0" err="1">
                <a:latin typeface="Aptos"/>
              </a:rPr>
              <a:t>select</a:t>
            </a:r>
            <a:r>
              <a:rPr lang="es-ES" sz="1200" dirty="0">
                <a:latin typeface="Aptos"/>
              </a:rPr>
              <a:t>&gt;</a:t>
            </a:r>
            <a:r>
              <a:rPr lang="es-ES" sz="1200" dirty="0">
                <a:ea typeface="+mn-lt"/>
                <a:cs typeface="+mn-lt"/>
              </a:rPr>
              <a:t>, con opciones predeterminadas: </a:t>
            </a:r>
            <a:r>
              <a:rPr lang="es-ES" sz="1200" b="1" dirty="0">
                <a:ea typeface="+mn-lt"/>
                <a:cs typeface="+mn-lt"/>
              </a:rPr>
              <a:t>comprar</a:t>
            </a:r>
            <a:r>
              <a:rPr lang="es-ES" sz="1200" dirty="0">
                <a:ea typeface="+mn-lt"/>
                <a:cs typeface="+mn-lt"/>
              </a:rPr>
              <a:t>, </a:t>
            </a:r>
            <a:r>
              <a:rPr lang="es-ES" sz="1200" b="1" dirty="0">
                <a:ea typeface="+mn-lt"/>
                <a:cs typeface="+mn-lt"/>
              </a:rPr>
              <a:t>exponer</a:t>
            </a:r>
            <a:r>
              <a:rPr lang="es-ES" sz="1200" dirty="0">
                <a:ea typeface="+mn-lt"/>
                <a:cs typeface="+mn-lt"/>
              </a:rPr>
              <a:t> y </a:t>
            </a:r>
            <a:r>
              <a:rPr lang="es-ES" sz="1200" b="1" dirty="0">
                <a:ea typeface="+mn-lt"/>
                <a:cs typeface="+mn-lt"/>
              </a:rPr>
              <a:t>otros.</a:t>
            </a:r>
            <a:r>
              <a:rPr lang="es-ES" sz="1200" dirty="0">
                <a:ea typeface="+mn-lt"/>
                <a:cs typeface="+mn-lt"/>
              </a:rPr>
              <a:t>. Finalmente, se incluyó un </a:t>
            </a:r>
            <a:r>
              <a:rPr lang="es-ES" sz="1200" b="1" dirty="0">
                <a:ea typeface="+mn-lt"/>
                <a:cs typeface="+mn-lt"/>
              </a:rPr>
              <a:t>botón de envío</a:t>
            </a:r>
            <a:r>
              <a:rPr lang="es-ES" sz="1200" dirty="0">
                <a:ea typeface="+mn-lt"/>
                <a:cs typeface="+mn-lt"/>
              </a:rPr>
              <a:t> con la etiqueta </a:t>
            </a:r>
            <a:r>
              <a:rPr lang="es-ES" sz="1200" dirty="0">
                <a:latin typeface="Aptos"/>
              </a:rPr>
              <a:t>&lt;</a:t>
            </a:r>
            <a:r>
              <a:rPr lang="es-ES" sz="1200" dirty="0" err="1">
                <a:latin typeface="Aptos"/>
              </a:rPr>
              <a:t>button</a:t>
            </a:r>
            <a:r>
              <a:rPr lang="es-ES" sz="1200" dirty="0">
                <a:latin typeface="Aptos"/>
              </a:rPr>
              <a:t>&gt;</a:t>
            </a:r>
            <a:r>
              <a:rPr lang="es-ES" sz="1200" dirty="0">
                <a:ea typeface="+mn-lt"/>
                <a:cs typeface="+mn-lt"/>
              </a:rPr>
              <a:t>, que permite enviar la información ingresada.</a:t>
            </a:r>
            <a:endParaRPr lang="es-ES" sz="1200" dirty="0"/>
          </a:p>
        </p:txBody>
      </p:sp>
    </p:spTree>
    <p:extLst>
      <p:ext uri="{BB962C8B-B14F-4D97-AF65-F5344CB8AC3E}">
        <p14:creationId xmlns:p14="http://schemas.microsoft.com/office/powerpoint/2010/main" val="2480972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0894A-5EFB-D985-310D-C6EAE2F122E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B669F66-C6DC-3645-090F-043E2D65C09C}"/>
              </a:ext>
            </a:extLst>
          </p:cNvPr>
          <p:cNvSpPr>
            <a:spLocks noGrp="1"/>
          </p:cNvSpPr>
          <p:nvPr>
            <p:ph type="title"/>
          </p:nvPr>
        </p:nvSpPr>
        <p:spPr/>
        <p:txBody>
          <a:bodyPr/>
          <a:lstStyle/>
          <a:p>
            <a:r>
              <a:rPr lang="es-ES" dirty="0">
                <a:latin typeface="Grandview Display"/>
              </a:rPr>
              <a:t>Página Contacto</a:t>
            </a:r>
          </a:p>
        </p:txBody>
      </p:sp>
      <p:sp>
        <p:nvSpPr>
          <p:cNvPr id="3" name="Marcador de contenido 2">
            <a:extLst>
              <a:ext uri="{FF2B5EF4-FFF2-40B4-BE49-F238E27FC236}">
                <a16:creationId xmlns:a16="http://schemas.microsoft.com/office/drawing/2014/main" id="{125D9D17-3D33-8415-9DA0-0E44BA6E66F6}"/>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71A74914-7D61-A6D0-A69E-63070CB09A9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6" name="Imagen 5" descr="Diagrama&#10;&#10;El contenido generado por IA puede ser incorrecto.">
            <a:extLst>
              <a:ext uri="{FF2B5EF4-FFF2-40B4-BE49-F238E27FC236}">
                <a16:creationId xmlns:a16="http://schemas.microsoft.com/office/drawing/2014/main" id="{6F834CF1-7D8D-E430-D022-40D2DF178A32}"/>
              </a:ext>
            </a:extLst>
          </p:cNvPr>
          <p:cNvPicPr>
            <a:picLocks noChangeAspect="1"/>
          </p:cNvPicPr>
          <p:nvPr/>
        </p:nvPicPr>
        <p:blipFill>
          <a:blip r:embed="rId4"/>
          <a:stretch>
            <a:fillRect/>
          </a:stretch>
        </p:blipFill>
        <p:spPr>
          <a:xfrm>
            <a:off x="833886" y="2084892"/>
            <a:ext cx="9834114" cy="4471008"/>
          </a:xfrm>
          <a:prstGeom prst="rect">
            <a:avLst/>
          </a:prstGeom>
        </p:spPr>
      </p:pic>
      <p:sp>
        <p:nvSpPr>
          <p:cNvPr id="7" name="CuadroTexto 6">
            <a:extLst>
              <a:ext uri="{FF2B5EF4-FFF2-40B4-BE49-F238E27FC236}">
                <a16:creationId xmlns:a16="http://schemas.microsoft.com/office/drawing/2014/main" id="{BE26F2CB-BCDD-F407-AE7B-42ED3CE5937A}"/>
              </a:ext>
            </a:extLst>
          </p:cNvPr>
          <p:cNvSpPr txBox="1"/>
          <p:nvPr/>
        </p:nvSpPr>
        <p:spPr>
          <a:xfrm>
            <a:off x="5036884" y="5744842"/>
            <a:ext cx="41758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Vista en navegador. Página Contacto</a:t>
            </a:r>
          </a:p>
        </p:txBody>
      </p:sp>
    </p:spTree>
    <p:extLst>
      <p:ext uri="{BB962C8B-B14F-4D97-AF65-F5344CB8AC3E}">
        <p14:creationId xmlns:p14="http://schemas.microsoft.com/office/powerpoint/2010/main" val="2223285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925DC-FD96-C228-055D-A31D4571501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967A009-114B-A14F-6C59-061935B996D7}"/>
              </a:ext>
            </a:extLst>
          </p:cNvPr>
          <p:cNvSpPr>
            <a:spLocks noGrp="1"/>
          </p:cNvSpPr>
          <p:nvPr>
            <p:ph type="title"/>
          </p:nvPr>
        </p:nvSpPr>
        <p:spPr/>
        <p:txBody>
          <a:bodyPr/>
          <a:lstStyle/>
          <a:p>
            <a:r>
              <a:rPr lang="es-ES" dirty="0">
                <a:latin typeface="Grandview Display"/>
              </a:rPr>
              <a:t>Contenido Adicional: Hoja de estilos</a:t>
            </a:r>
          </a:p>
        </p:txBody>
      </p:sp>
      <p:sp>
        <p:nvSpPr>
          <p:cNvPr id="3" name="Marcador de contenido 2">
            <a:extLst>
              <a:ext uri="{FF2B5EF4-FFF2-40B4-BE49-F238E27FC236}">
                <a16:creationId xmlns:a16="http://schemas.microsoft.com/office/drawing/2014/main" id="{8760696C-1904-75DE-AA26-FA17C4F9471F}"/>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3CACE819-388D-2CD5-070C-90B6C8A2B9C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4" name="Imagen 3" descr="Texto&#10;&#10;El contenido generado por IA puede ser incorrecto.">
            <a:extLst>
              <a:ext uri="{FF2B5EF4-FFF2-40B4-BE49-F238E27FC236}">
                <a16:creationId xmlns:a16="http://schemas.microsoft.com/office/drawing/2014/main" id="{4D93B06D-B4C9-D07D-739F-04A992D8E370}"/>
              </a:ext>
            </a:extLst>
          </p:cNvPr>
          <p:cNvPicPr>
            <a:picLocks noChangeAspect="1"/>
          </p:cNvPicPr>
          <p:nvPr/>
        </p:nvPicPr>
        <p:blipFill>
          <a:blip r:embed="rId4"/>
          <a:stretch>
            <a:fillRect/>
          </a:stretch>
        </p:blipFill>
        <p:spPr>
          <a:xfrm>
            <a:off x="562784" y="2142674"/>
            <a:ext cx="5746811" cy="3650952"/>
          </a:xfrm>
          <a:prstGeom prst="rect">
            <a:avLst/>
          </a:prstGeom>
        </p:spPr>
      </p:pic>
      <p:sp>
        <p:nvSpPr>
          <p:cNvPr id="6" name="Rectángulo 5">
            <a:extLst>
              <a:ext uri="{FF2B5EF4-FFF2-40B4-BE49-F238E27FC236}">
                <a16:creationId xmlns:a16="http://schemas.microsoft.com/office/drawing/2014/main" id="{B41E088D-7754-CBCF-A475-38744E6F74D9}"/>
              </a:ext>
            </a:extLst>
          </p:cNvPr>
          <p:cNvSpPr/>
          <p:nvPr/>
        </p:nvSpPr>
        <p:spPr>
          <a:xfrm>
            <a:off x="536663" y="4326069"/>
            <a:ext cx="5794323" cy="1024725"/>
          </a:xfrm>
          <a:prstGeom prst="rect">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7" name="CuadroTexto 6">
            <a:extLst>
              <a:ext uri="{FF2B5EF4-FFF2-40B4-BE49-F238E27FC236}">
                <a16:creationId xmlns:a16="http://schemas.microsoft.com/office/drawing/2014/main" id="{025106C1-2CC5-F8D9-4710-D4ABB8DFBDCB}"/>
              </a:ext>
            </a:extLst>
          </p:cNvPr>
          <p:cNvSpPr txBox="1"/>
          <p:nvPr/>
        </p:nvSpPr>
        <p:spPr>
          <a:xfrm>
            <a:off x="6491616" y="3484754"/>
            <a:ext cx="487592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dirty="0">
                <a:ea typeface="+mn-lt"/>
                <a:cs typeface="+mn-lt"/>
              </a:rPr>
              <a:t>Como contenido adicional, a cada página del sitio se le agregó el enlace correspondiente (</a:t>
            </a:r>
            <a:r>
              <a:rPr lang="es-ES" sz="1200" dirty="0">
                <a:latin typeface="Aptos"/>
              </a:rPr>
              <a:t>&lt;link&gt;</a:t>
            </a:r>
            <a:r>
              <a:rPr lang="es-ES" sz="1200" dirty="0">
                <a:ea typeface="+mn-lt"/>
                <a:cs typeface="+mn-lt"/>
              </a:rPr>
              <a:t>) para conectar con la hoja de estilos </a:t>
            </a:r>
            <a:r>
              <a:rPr lang="es-ES" sz="1200" b="1" dirty="0">
                <a:ea typeface="+mn-lt"/>
                <a:cs typeface="+mn-lt"/>
              </a:rPr>
              <a:t>style.css</a:t>
            </a:r>
            <a:r>
              <a:rPr lang="es-ES" sz="1200" dirty="0">
                <a:ea typeface="+mn-lt"/>
                <a:cs typeface="+mn-lt"/>
              </a:rPr>
              <a:t>, para aplicar formato visual, y el enlace a </a:t>
            </a:r>
            <a:r>
              <a:rPr lang="es-ES" sz="1200" b="1" dirty="0">
                <a:ea typeface="+mn-lt"/>
                <a:cs typeface="+mn-lt"/>
              </a:rPr>
              <a:t>Google </a:t>
            </a:r>
            <a:r>
              <a:rPr lang="es-ES" sz="1200" b="1" dirty="0" err="1">
                <a:ea typeface="+mn-lt"/>
                <a:cs typeface="+mn-lt"/>
              </a:rPr>
              <a:t>Fonts</a:t>
            </a:r>
            <a:r>
              <a:rPr lang="es-ES" sz="1200" dirty="0">
                <a:ea typeface="+mn-lt"/>
                <a:cs typeface="+mn-lt"/>
              </a:rPr>
              <a:t> para utilizar la fuente </a:t>
            </a:r>
            <a:r>
              <a:rPr lang="es-ES" sz="1200" b="1" dirty="0">
                <a:ea typeface="+mn-lt"/>
                <a:cs typeface="+mn-lt"/>
              </a:rPr>
              <a:t>Poppins</a:t>
            </a:r>
            <a:r>
              <a:rPr lang="es-ES" sz="1200" dirty="0">
                <a:ea typeface="+mn-lt"/>
                <a:cs typeface="+mn-lt"/>
              </a:rPr>
              <a:t>. En cuanto a la estética general, se estableció un fondo de color </a:t>
            </a:r>
            <a:r>
              <a:rPr lang="es-ES" sz="1200" b="1" dirty="0">
                <a:ea typeface="+mn-lt"/>
                <a:cs typeface="+mn-lt"/>
              </a:rPr>
              <a:t>negro</a:t>
            </a:r>
            <a:r>
              <a:rPr lang="es-ES" sz="1200" dirty="0">
                <a:ea typeface="+mn-lt"/>
                <a:cs typeface="+mn-lt"/>
              </a:rPr>
              <a:t> para el cuerpo del sitio (</a:t>
            </a:r>
            <a:r>
              <a:rPr lang="es-ES" sz="1200" dirty="0">
                <a:latin typeface="Aptos"/>
              </a:rPr>
              <a:t>&lt;</a:t>
            </a:r>
            <a:r>
              <a:rPr lang="es-ES" sz="1200" dirty="0" err="1">
                <a:latin typeface="Aptos"/>
              </a:rPr>
              <a:t>body</a:t>
            </a:r>
            <a:r>
              <a:rPr lang="es-ES" sz="1200" dirty="0">
                <a:latin typeface="Aptos"/>
              </a:rPr>
              <a:t>&gt;</a:t>
            </a:r>
            <a:r>
              <a:rPr lang="es-ES" sz="1200" dirty="0">
                <a:ea typeface="+mn-lt"/>
                <a:cs typeface="+mn-lt"/>
              </a:rPr>
              <a:t>), con texto en color </a:t>
            </a:r>
            <a:r>
              <a:rPr lang="es-ES" sz="1200" b="1" dirty="0">
                <a:ea typeface="+mn-lt"/>
                <a:cs typeface="+mn-lt"/>
              </a:rPr>
              <a:t>blanco</a:t>
            </a:r>
            <a:r>
              <a:rPr lang="es-ES" sz="1200" dirty="0">
                <a:ea typeface="+mn-lt"/>
                <a:cs typeface="+mn-lt"/>
              </a:rPr>
              <a:t>, mientras que las secciones </a:t>
            </a:r>
            <a:r>
              <a:rPr lang="es-ES" sz="1200" dirty="0">
                <a:latin typeface="Aptos"/>
              </a:rPr>
              <a:t>&lt;</a:t>
            </a:r>
            <a:r>
              <a:rPr lang="es-ES" sz="1200" dirty="0" err="1">
                <a:latin typeface="Aptos"/>
              </a:rPr>
              <a:t>nav</a:t>
            </a:r>
            <a:r>
              <a:rPr lang="es-ES" sz="1200" dirty="0">
                <a:latin typeface="Aptos"/>
              </a:rPr>
              <a:t>&gt;</a:t>
            </a:r>
            <a:r>
              <a:rPr lang="es-ES" sz="1200" dirty="0">
                <a:ea typeface="+mn-lt"/>
                <a:cs typeface="+mn-lt"/>
              </a:rPr>
              <a:t> y </a:t>
            </a:r>
            <a:r>
              <a:rPr lang="es-ES" sz="1200" dirty="0">
                <a:latin typeface="Aptos"/>
              </a:rPr>
              <a:t>&lt;</a:t>
            </a:r>
            <a:r>
              <a:rPr lang="es-ES" sz="1200" dirty="0" err="1">
                <a:latin typeface="Aptos"/>
              </a:rPr>
              <a:t>footer</a:t>
            </a:r>
            <a:r>
              <a:rPr lang="es-ES" sz="1200" dirty="0">
                <a:latin typeface="Aptos"/>
              </a:rPr>
              <a:t>&gt;</a:t>
            </a:r>
            <a:r>
              <a:rPr lang="es-ES" sz="1200" dirty="0">
                <a:ea typeface="+mn-lt"/>
                <a:cs typeface="+mn-lt"/>
              </a:rPr>
              <a:t> se mantuvieron con </a:t>
            </a:r>
            <a:r>
              <a:rPr lang="es-ES" sz="1200" b="1" dirty="0">
                <a:ea typeface="+mn-lt"/>
                <a:cs typeface="+mn-lt"/>
              </a:rPr>
              <a:t>fondo blanco</a:t>
            </a:r>
            <a:r>
              <a:rPr lang="es-ES" sz="1200" dirty="0">
                <a:ea typeface="+mn-lt"/>
                <a:cs typeface="+mn-lt"/>
              </a:rPr>
              <a:t>, generando un contraste visual intencionado. El color de fuente principal, igual al utilizado en el logo, es </a:t>
            </a:r>
            <a:r>
              <a:rPr lang="es-ES" sz="1200" b="1" dirty="0">
                <a:ea typeface="+mn-lt"/>
                <a:cs typeface="+mn-lt"/>
              </a:rPr>
              <a:t>#241001</a:t>
            </a:r>
            <a:r>
              <a:rPr lang="es-ES" sz="1200" dirty="0">
                <a:ea typeface="+mn-lt"/>
                <a:cs typeface="+mn-lt"/>
              </a:rPr>
              <a:t>, y se aplicó en encabezados y texto destacado. Como </a:t>
            </a:r>
            <a:r>
              <a:rPr lang="es-ES" sz="1200" b="1" dirty="0">
                <a:ea typeface="+mn-lt"/>
                <a:cs typeface="+mn-lt"/>
              </a:rPr>
              <a:t>color secundario</a:t>
            </a:r>
            <a:r>
              <a:rPr lang="es-ES" sz="1200" dirty="0">
                <a:ea typeface="+mn-lt"/>
                <a:cs typeface="+mn-lt"/>
              </a:rPr>
              <a:t>, se utilizó </a:t>
            </a:r>
            <a:r>
              <a:rPr lang="es-ES" sz="1200" b="1" dirty="0" err="1">
                <a:ea typeface="+mn-lt"/>
                <a:cs typeface="+mn-lt"/>
              </a:rPr>
              <a:t>goldenrod</a:t>
            </a:r>
            <a:r>
              <a:rPr lang="es-ES" sz="1200" dirty="0">
                <a:ea typeface="+mn-lt"/>
                <a:cs typeface="+mn-lt"/>
              </a:rPr>
              <a:t>, aplicado en efectos </a:t>
            </a:r>
            <a:r>
              <a:rPr lang="es-ES" sz="1200" dirty="0">
                <a:latin typeface="Aptos"/>
              </a:rPr>
              <a:t>::</a:t>
            </a:r>
            <a:r>
              <a:rPr lang="es-ES" sz="1200" dirty="0" err="1">
                <a:latin typeface="Aptos"/>
              </a:rPr>
              <a:t>hover</a:t>
            </a:r>
            <a:r>
              <a:rPr lang="es-ES" sz="1200" dirty="0">
                <a:ea typeface="+mn-lt"/>
                <a:cs typeface="+mn-lt"/>
              </a:rPr>
              <a:t> del menú de navegación, en las tarjetas de la galería y como color de fondo del formulario de contacto</a:t>
            </a:r>
            <a:endParaRPr lang="es-ES" sz="1200" dirty="0"/>
          </a:p>
        </p:txBody>
      </p:sp>
    </p:spTree>
    <p:extLst>
      <p:ext uri="{BB962C8B-B14F-4D97-AF65-F5344CB8AC3E}">
        <p14:creationId xmlns:p14="http://schemas.microsoft.com/office/powerpoint/2010/main" val="2364034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A2ACC-8F8C-5606-8441-C3117931132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6D15F4D-65A2-000F-C1FA-A0E67C7B1A75}"/>
              </a:ext>
            </a:extLst>
          </p:cNvPr>
          <p:cNvSpPr>
            <a:spLocks noGrp="1"/>
          </p:cNvSpPr>
          <p:nvPr>
            <p:ph type="title"/>
          </p:nvPr>
        </p:nvSpPr>
        <p:spPr/>
        <p:txBody>
          <a:bodyPr/>
          <a:lstStyle/>
          <a:p>
            <a:r>
              <a:rPr lang="es-ES" dirty="0">
                <a:latin typeface="Grandview Display"/>
              </a:rPr>
              <a:t>Vistas de Navegador</a:t>
            </a:r>
          </a:p>
        </p:txBody>
      </p:sp>
      <p:sp>
        <p:nvSpPr>
          <p:cNvPr id="3" name="Marcador de contenido 2">
            <a:extLst>
              <a:ext uri="{FF2B5EF4-FFF2-40B4-BE49-F238E27FC236}">
                <a16:creationId xmlns:a16="http://schemas.microsoft.com/office/drawing/2014/main" id="{DC211B25-489F-3C84-A8B3-1C87FAB73A1F}"/>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6AF6973F-1CC4-756C-1BFD-C154421AEA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sp>
        <p:nvSpPr>
          <p:cNvPr id="4" name="CuadroTexto 3">
            <a:extLst>
              <a:ext uri="{FF2B5EF4-FFF2-40B4-BE49-F238E27FC236}">
                <a16:creationId xmlns:a16="http://schemas.microsoft.com/office/drawing/2014/main" id="{4B967234-7FB7-01CF-CF04-08C0BDBB1928}"/>
              </a:ext>
            </a:extLst>
          </p:cNvPr>
          <p:cNvSpPr txBox="1"/>
          <p:nvPr/>
        </p:nvSpPr>
        <p:spPr>
          <a:xfrm>
            <a:off x="2579981" y="1922576"/>
            <a:ext cx="49793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dirty="0">
                <a:hlinkClick r:id="rId4"/>
              </a:rPr>
              <a:t>Link GitHub</a:t>
            </a:r>
            <a:r>
              <a:rPr lang="es-ES" sz="2000" dirty="0"/>
              <a:t>       </a:t>
            </a:r>
          </a:p>
          <a:p>
            <a:endParaRPr lang="es-ES" sz="2000" dirty="0"/>
          </a:p>
          <a:p>
            <a:endParaRPr lang="es-ES" sz="2000" dirty="0"/>
          </a:p>
          <a:p>
            <a:endParaRPr lang="es-ES" sz="2000" dirty="0"/>
          </a:p>
          <a:p>
            <a:endParaRPr lang="es-ES" sz="2000" dirty="0"/>
          </a:p>
          <a:p>
            <a:r>
              <a:rPr lang="es-ES" sz="2000" dirty="0"/>
              <a:t>Link Local</a:t>
            </a:r>
          </a:p>
        </p:txBody>
      </p:sp>
      <p:pic>
        <p:nvPicPr>
          <p:cNvPr id="6" name="Imagen 5" descr="Github logo - Iconos Social Media y Logos">
            <a:extLst>
              <a:ext uri="{FF2B5EF4-FFF2-40B4-BE49-F238E27FC236}">
                <a16:creationId xmlns:a16="http://schemas.microsoft.com/office/drawing/2014/main" id="{856E95FC-9246-4DBC-E009-10AE1E9ADC4D}"/>
              </a:ext>
            </a:extLst>
          </p:cNvPr>
          <p:cNvPicPr>
            <a:picLocks noChangeAspect="1"/>
          </p:cNvPicPr>
          <p:nvPr/>
        </p:nvPicPr>
        <p:blipFill>
          <a:blip r:embed="rId5"/>
          <a:stretch>
            <a:fillRect/>
          </a:stretch>
        </p:blipFill>
        <p:spPr>
          <a:xfrm>
            <a:off x="1496484" y="1570566"/>
            <a:ext cx="1071034" cy="1028701"/>
          </a:xfrm>
          <a:prstGeom prst="rect">
            <a:avLst/>
          </a:prstGeom>
        </p:spPr>
      </p:pic>
    </p:spTree>
    <p:extLst>
      <p:ext uri="{BB962C8B-B14F-4D97-AF65-F5344CB8AC3E}">
        <p14:creationId xmlns:p14="http://schemas.microsoft.com/office/powerpoint/2010/main" val="4032699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D18FD-5F3D-413B-FCF3-2C7B207BCC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0A032B3-C48C-D9C7-0643-091AE8ABE8A8}"/>
              </a:ext>
            </a:extLst>
          </p:cNvPr>
          <p:cNvSpPr>
            <a:spLocks noGrp="1"/>
          </p:cNvSpPr>
          <p:nvPr>
            <p:ph type="title"/>
          </p:nvPr>
        </p:nvSpPr>
        <p:spPr/>
        <p:txBody>
          <a:bodyPr/>
          <a:lstStyle/>
          <a:p>
            <a:r>
              <a:rPr lang="es-ES" dirty="0">
                <a:latin typeface="Grandview Display"/>
              </a:rPr>
              <a:t>Vistas de Navegador</a:t>
            </a:r>
          </a:p>
        </p:txBody>
      </p:sp>
      <p:sp>
        <p:nvSpPr>
          <p:cNvPr id="3" name="Marcador de contenido 2">
            <a:extLst>
              <a:ext uri="{FF2B5EF4-FFF2-40B4-BE49-F238E27FC236}">
                <a16:creationId xmlns:a16="http://schemas.microsoft.com/office/drawing/2014/main" id="{9AD13DDC-083B-6D56-EE49-ADB810D53882}"/>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0F0F97FE-44BB-4994-9322-FA09477A4BA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7" name="Imagen 6" descr="Imagen que contiene Interfaz de usuario gráfica&#10;&#10;El contenido generado por IA puede ser incorrecto.">
            <a:extLst>
              <a:ext uri="{FF2B5EF4-FFF2-40B4-BE49-F238E27FC236}">
                <a16:creationId xmlns:a16="http://schemas.microsoft.com/office/drawing/2014/main" id="{CA464B4E-C3A0-0ABB-0BD0-F779F581235A}"/>
              </a:ext>
            </a:extLst>
          </p:cNvPr>
          <p:cNvPicPr>
            <a:picLocks noChangeAspect="1"/>
          </p:cNvPicPr>
          <p:nvPr/>
        </p:nvPicPr>
        <p:blipFill>
          <a:blip r:embed="rId4"/>
          <a:stretch>
            <a:fillRect/>
          </a:stretch>
        </p:blipFill>
        <p:spPr>
          <a:xfrm>
            <a:off x="554046" y="1365250"/>
            <a:ext cx="3527409" cy="4783667"/>
          </a:xfrm>
          <a:prstGeom prst="rect">
            <a:avLst/>
          </a:prstGeom>
        </p:spPr>
      </p:pic>
      <p:pic>
        <p:nvPicPr>
          <p:cNvPr id="8" name="Imagen 7" descr="Interfaz de usuario gráfica&#10;&#10;El contenido generado por IA puede ser incorrecto.">
            <a:extLst>
              <a:ext uri="{FF2B5EF4-FFF2-40B4-BE49-F238E27FC236}">
                <a16:creationId xmlns:a16="http://schemas.microsoft.com/office/drawing/2014/main" id="{70D9DC92-3DFE-D7C3-64A7-ACD04FDDDB4A}"/>
              </a:ext>
            </a:extLst>
          </p:cNvPr>
          <p:cNvPicPr>
            <a:picLocks noChangeAspect="1"/>
          </p:cNvPicPr>
          <p:nvPr/>
        </p:nvPicPr>
        <p:blipFill>
          <a:blip r:embed="rId5"/>
          <a:stretch>
            <a:fillRect/>
          </a:stretch>
        </p:blipFill>
        <p:spPr>
          <a:xfrm>
            <a:off x="6483223" y="709084"/>
            <a:ext cx="1881970" cy="5439833"/>
          </a:xfrm>
          <a:prstGeom prst="rect">
            <a:avLst/>
          </a:prstGeom>
        </p:spPr>
      </p:pic>
    </p:spTree>
    <p:extLst>
      <p:ext uri="{BB962C8B-B14F-4D97-AF65-F5344CB8AC3E}">
        <p14:creationId xmlns:p14="http://schemas.microsoft.com/office/powerpoint/2010/main" val="202771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31BEF-EB18-AB0D-7239-03C1A40647A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82E46BA-6501-1CF9-E563-A7A5EA953C38}"/>
              </a:ext>
            </a:extLst>
          </p:cNvPr>
          <p:cNvSpPr>
            <a:spLocks noGrp="1"/>
          </p:cNvSpPr>
          <p:nvPr>
            <p:ph type="title"/>
          </p:nvPr>
        </p:nvSpPr>
        <p:spPr/>
        <p:txBody>
          <a:bodyPr/>
          <a:lstStyle/>
          <a:p>
            <a:r>
              <a:rPr lang="es-ES" dirty="0">
                <a:latin typeface="Grandview Display"/>
              </a:rPr>
              <a:t>Vistas de Navegador</a:t>
            </a:r>
          </a:p>
        </p:txBody>
      </p:sp>
      <p:sp>
        <p:nvSpPr>
          <p:cNvPr id="3" name="Marcador de contenido 2">
            <a:extLst>
              <a:ext uri="{FF2B5EF4-FFF2-40B4-BE49-F238E27FC236}">
                <a16:creationId xmlns:a16="http://schemas.microsoft.com/office/drawing/2014/main" id="{E7965C28-565E-248C-11C5-F05C6AEB6A38}"/>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E52FD4CD-FADC-8222-D8F2-95848DDDA56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7" name="Imagen 6" descr="Interfaz de usuario gráfica, Sitio web&#10;&#10;El contenido generado por IA puede ser incorrecto.">
            <a:extLst>
              <a:ext uri="{FF2B5EF4-FFF2-40B4-BE49-F238E27FC236}">
                <a16:creationId xmlns:a16="http://schemas.microsoft.com/office/drawing/2014/main" id="{0CE55F95-1BAF-0B77-BBFC-DBC8D9CC45D4}"/>
              </a:ext>
            </a:extLst>
          </p:cNvPr>
          <p:cNvPicPr>
            <a:picLocks noChangeAspect="1"/>
          </p:cNvPicPr>
          <p:nvPr/>
        </p:nvPicPr>
        <p:blipFill>
          <a:blip r:embed="rId4"/>
          <a:stretch>
            <a:fillRect/>
          </a:stretch>
        </p:blipFill>
        <p:spPr>
          <a:xfrm>
            <a:off x="2082027" y="1337093"/>
            <a:ext cx="5267496" cy="5391510"/>
          </a:xfrm>
          <a:prstGeom prst="rect">
            <a:avLst/>
          </a:prstGeom>
        </p:spPr>
      </p:pic>
    </p:spTree>
    <p:extLst>
      <p:ext uri="{BB962C8B-B14F-4D97-AF65-F5344CB8AC3E}">
        <p14:creationId xmlns:p14="http://schemas.microsoft.com/office/powerpoint/2010/main" val="958281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8D01E-3913-4D2C-109B-B364FC7A3C7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97683A-16CC-2E9E-38E3-2E76851FADD7}"/>
              </a:ext>
            </a:extLst>
          </p:cNvPr>
          <p:cNvSpPr>
            <a:spLocks noGrp="1"/>
          </p:cNvSpPr>
          <p:nvPr>
            <p:ph type="title"/>
          </p:nvPr>
        </p:nvSpPr>
        <p:spPr/>
        <p:txBody>
          <a:bodyPr/>
          <a:lstStyle/>
          <a:p>
            <a:r>
              <a:rPr lang="es-ES" dirty="0">
                <a:latin typeface="Grandview Display"/>
              </a:rPr>
              <a:t>Conclusión y desafíos</a:t>
            </a:r>
          </a:p>
        </p:txBody>
      </p:sp>
      <p:sp>
        <p:nvSpPr>
          <p:cNvPr id="3" name="Marcador de contenido 2">
            <a:extLst>
              <a:ext uri="{FF2B5EF4-FFF2-40B4-BE49-F238E27FC236}">
                <a16:creationId xmlns:a16="http://schemas.microsoft.com/office/drawing/2014/main" id="{41656D26-ADB0-567D-B472-88C89420A248}"/>
              </a:ext>
            </a:extLst>
          </p:cNvPr>
          <p:cNvSpPr>
            <a:spLocks noGrp="1"/>
          </p:cNvSpPr>
          <p:nvPr>
            <p:ph idx="1"/>
          </p:nvPr>
        </p:nvSpPr>
        <p:spPr>
          <a:xfrm>
            <a:off x="55033" y="1695097"/>
            <a:ext cx="9365542" cy="5159198"/>
          </a:xfrm>
        </p:spPr>
        <p:txBody>
          <a:bodyPr vert="horz" lIns="91440" tIns="45720" rIns="91440" bIns="45720" rtlCol="0" anchor="t">
            <a:normAutofit fontScale="85000" lnSpcReduction="20000"/>
          </a:bodyPr>
          <a:lstStyle/>
          <a:p>
            <a:pPr indent="0" algn="just">
              <a:lnSpc>
                <a:spcPct val="150000"/>
              </a:lnSpc>
              <a:buNone/>
            </a:pPr>
            <a:r>
              <a:rPr lang="es-ES" sz="1800" dirty="0">
                <a:ea typeface="+mn-lt"/>
                <a:cs typeface="+mn-lt"/>
              </a:rPr>
              <a:t>Se desarrolló un producto legible y funcional, cumpliendo con los criterios solicitados en la evaluación. Se aplicaron correctamente las etiquetas de texto con su respectiva jerarquización, metadatos, etiquetas de enlace e inserción de imágenes locales. También se utilizaron listas no ordenadas para el menú, formulario, contenedores y etiquetas semánticas, lo que contribuye a mejorar el SEO.</a:t>
            </a:r>
          </a:p>
          <a:p>
            <a:pPr indent="0" algn="just">
              <a:lnSpc>
                <a:spcPct val="150000"/>
              </a:lnSpc>
              <a:buNone/>
            </a:pPr>
            <a:r>
              <a:rPr lang="es-ES" sz="1800">
                <a:ea typeface="+mn-lt"/>
                <a:cs typeface="+mn-lt"/>
              </a:rPr>
              <a:t>Además, se incorporó una hoja de estilos en CSS, brevemente descrita, entendiendo que el diseño visual no era el foco principal de esta unidad.</a:t>
            </a:r>
            <a:endParaRPr lang="es-ES" sz="1800" dirty="0">
              <a:ea typeface="+mn-lt"/>
              <a:cs typeface="+mn-lt"/>
            </a:endParaRPr>
          </a:p>
          <a:p>
            <a:pPr indent="0" algn="just">
              <a:lnSpc>
                <a:spcPct val="150000"/>
              </a:lnSpc>
              <a:buNone/>
            </a:pPr>
            <a:r>
              <a:rPr lang="es-ES" sz="1800" dirty="0">
                <a:ea typeface="+mn-lt"/>
                <a:cs typeface="+mn-lt"/>
              </a:rPr>
              <a:t>Este trabajo no representó un desafío en cuanto a aprendizaje técnico, ya que los contenidos requeridos ya formaban parte de mis conocimientos previos, adquiridos tanto por experiencia académica como personal. Sin embargo, fue una buena instancia para ordenar y aplicar esos conocimientos en un producto completo, documentado y presentable.</a:t>
            </a:r>
            <a:endParaRPr lang="es-ES" sz="1800" dirty="0"/>
          </a:p>
          <a:p>
            <a:pPr indent="0" algn="just">
              <a:lnSpc>
                <a:spcPct val="150000"/>
              </a:lnSpc>
              <a:buNone/>
            </a:pPr>
            <a:r>
              <a:rPr lang="es-ES" sz="1800" dirty="0">
                <a:ea typeface="+mn-lt"/>
                <a:cs typeface="+mn-lt"/>
              </a:rPr>
              <a:t>Como desafío personal, me gustaría incorporar animaciones a las páginas (por ejemplo, transiciones suaves en los títulos o una galería tipo diapositiva para las obras), añadir funcionalidades interactivas con JavaScript, Bootstrap o jQuery, y conectar el formulario con una base de datos. Además, me interesa especialmente </a:t>
            </a:r>
            <a:r>
              <a:rPr lang="es-ES" sz="1800" b="1" dirty="0">
                <a:ea typeface="+mn-lt"/>
                <a:cs typeface="+mn-lt"/>
              </a:rPr>
              <a:t>aprender a hacer que las páginas sean responsivas</a:t>
            </a:r>
            <a:r>
              <a:rPr lang="es-ES" sz="1800" dirty="0">
                <a:ea typeface="+mn-lt"/>
                <a:cs typeface="+mn-lt"/>
              </a:rPr>
              <a:t>, para que se adapten correctamente a distintos dispositivos y resoluciones.</a:t>
            </a:r>
          </a:p>
          <a:p>
            <a:pPr marL="0" indent="0">
              <a:buNone/>
            </a:pPr>
            <a:endParaRPr lang="es-ES" dirty="0">
              <a:latin typeface="Aptos"/>
            </a:endParaRPr>
          </a:p>
        </p:txBody>
      </p:sp>
      <p:pic>
        <p:nvPicPr>
          <p:cNvPr id="5" name="Imagen 4" descr="Portal Estudiantes - Instituto Profesional San Sebastián">
            <a:extLst>
              <a:ext uri="{FF2B5EF4-FFF2-40B4-BE49-F238E27FC236}">
                <a16:creationId xmlns:a16="http://schemas.microsoft.com/office/drawing/2014/main" id="{B9F57869-0581-53A6-CC9A-8AEC9011A80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spTree>
    <p:extLst>
      <p:ext uri="{BB962C8B-B14F-4D97-AF65-F5344CB8AC3E}">
        <p14:creationId xmlns:p14="http://schemas.microsoft.com/office/powerpoint/2010/main" val="1531799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EA7F2-DEC5-F58E-8A47-9DA5166950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73807CE-7F4C-2D65-881C-561E3B810C00}"/>
              </a:ext>
            </a:extLst>
          </p:cNvPr>
          <p:cNvSpPr>
            <a:spLocks noGrp="1"/>
          </p:cNvSpPr>
          <p:nvPr>
            <p:ph type="title"/>
          </p:nvPr>
        </p:nvSpPr>
        <p:spPr/>
        <p:txBody>
          <a:bodyPr/>
          <a:lstStyle/>
          <a:p>
            <a:r>
              <a:rPr lang="es-ES" dirty="0">
                <a:latin typeface="Grandview Display"/>
              </a:rPr>
              <a:t>Enlaces</a:t>
            </a:r>
          </a:p>
        </p:txBody>
      </p:sp>
      <p:sp>
        <p:nvSpPr>
          <p:cNvPr id="3" name="Marcador de contenido 2">
            <a:extLst>
              <a:ext uri="{FF2B5EF4-FFF2-40B4-BE49-F238E27FC236}">
                <a16:creationId xmlns:a16="http://schemas.microsoft.com/office/drawing/2014/main" id="{B6957C12-CF38-8FA9-3971-FB686BCE9D11}"/>
              </a:ext>
            </a:extLst>
          </p:cNvPr>
          <p:cNvSpPr>
            <a:spLocks noGrp="1"/>
          </p:cNvSpPr>
          <p:nvPr>
            <p:ph idx="1"/>
          </p:nvPr>
        </p:nvSpPr>
        <p:spPr>
          <a:xfrm>
            <a:off x="457200" y="1684514"/>
            <a:ext cx="8963376" cy="5169781"/>
          </a:xfrm>
        </p:spPr>
        <p:txBody>
          <a:bodyPr vert="horz" lIns="91440" tIns="45720" rIns="91440" bIns="45720" rtlCol="0" anchor="t">
            <a:normAutofit/>
          </a:bodyPr>
          <a:lstStyle/>
          <a:p>
            <a:pPr algn="just">
              <a:buNone/>
            </a:pPr>
            <a:endParaRPr lang="es-ES" u="sng" dirty="0">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1478B6D5-E77E-E378-F321-0E65C01A4AC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sp>
        <p:nvSpPr>
          <p:cNvPr id="4" name="CuadroTexto 3">
            <a:extLst>
              <a:ext uri="{FF2B5EF4-FFF2-40B4-BE49-F238E27FC236}">
                <a16:creationId xmlns:a16="http://schemas.microsoft.com/office/drawing/2014/main" id="{825C0DFD-77F3-C7FF-C3C7-D9DC369B72C1}"/>
              </a:ext>
            </a:extLst>
          </p:cNvPr>
          <p:cNvSpPr txBox="1"/>
          <p:nvPr/>
        </p:nvSpPr>
        <p:spPr>
          <a:xfrm>
            <a:off x="747572" y="1694375"/>
            <a:ext cx="8276492"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dirty="0"/>
              <a:t>(1) </a:t>
            </a:r>
            <a:r>
              <a:rPr lang="es-ES" sz="1400" dirty="0">
                <a:hlinkClick r:id="rId4"/>
              </a:rPr>
              <a:t>Imagen Hero Freepik</a:t>
            </a:r>
            <a:r>
              <a:rPr lang="es-ES" sz="1400" dirty="0"/>
              <a:t> </a:t>
            </a:r>
          </a:p>
          <a:p>
            <a:r>
              <a:rPr lang="es-ES" sz="1400" dirty="0"/>
              <a:t>(2) </a:t>
            </a:r>
            <a:r>
              <a:rPr lang="es-ES" sz="1400" dirty="0">
                <a:hlinkClick r:id="rId5"/>
              </a:rPr>
              <a:t>Imagen estudio-de-claveles.jpg Freepik</a:t>
            </a:r>
          </a:p>
          <a:p>
            <a:r>
              <a:rPr lang="es-ES" sz="1400" dirty="0"/>
              <a:t>(3) </a:t>
            </a:r>
            <a:r>
              <a:rPr lang="es-ES" sz="1400" dirty="0">
                <a:hlinkClick r:id="rId6"/>
              </a:rPr>
              <a:t>Imagen frutos-de-la-tierra.jpg Freepik</a:t>
            </a:r>
          </a:p>
          <a:p>
            <a:r>
              <a:rPr lang="es-ES" sz="1400" dirty="0"/>
              <a:t>(4) </a:t>
            </a:r>
            <a:r>
              <a:rPr lang="es-ES" sz="1400" dirty="0">
                <a:hlinkClick r:id="rId7"/>
              </a:rPr>
              <a:t>Imagen guacamaya-roja.jpg Freepik</a:t>
            </a:r>
            <a:endParaRPr lang="es-ES" sz="1400" dirty="0"/>
          </a:p>
          <a:p>
            <a:r>
              <a:rPr lang="es-ES" sz="1400" dirty="0"/>
              <a:t>(5) </a:t>
            </a:r>
            <a:r>
              <a:rPr lang="es-ES" sz="1400" dirty="0">
                <a:hlinkClick r:id="rId8"/>
              </a:rPr>
              <a:t>Imagen lluvia-de-abril.jpg Freepik</a:t>
            </a:r>
          </a:p>
          <a:p>
            <a:r>
              <a:rPr lang="es-ES" sz="1400" dirty="0"/>
              <a:t>(6) </a:t>
            </a:r>
            <a:r>
              <a:rPr lang="es-ES" sz="1400" dirty="0">
                <a:hlinkClick r:id="rId9"/>
              </a:rPr>
              <a:t>Imagen oasis-en-la-selva-valdiviana.jpg Freepik</a:t>
            </a:r>
            <a:endParaRPr lang="es-ES" sz="1400" dirty="0"/>
          </a:p>
          <a:p>
            <a:r>
              <a:rPr lang="es-ES" sz="1400" dirty="0"/>
              <a:t>(7) </a:t>
            </a:r>
            <a:r>
              <a:rPr lang="es-ES" sz="1400" dirty="0">
                <a:hlinkClick r:id="rId10"/>
              </a:rPr>
              <a:t>Imagen ocultar-la-belleza.jpg Freepik</a:t>
            </a:r>
            <a:endParaRPr lang="es-ES" sz="1400" dirty="0"/>
          </a:p>
          <a:p>
            <a:r>
              <a:rPr lang="es-ES" sz="1400" dirty="0"/>
              <a:t>(8) </a:t>
            </a:r>
            <a:r>
              <a:rPr lang="es-ES" sz="1400" dirty="0">
                <a:hlinkClick r:id="rId11"/>
              </a:rPr>
              <a:t>Imagen renacer.jpg Freepik</a:t>
            </a:r>
          </a:p>
          <a:p>
            <a:r>
              <a:rPr lang="es-ES" sz="1400" dirty="0"/>
              <a:t>(9) </a:t>
            </a:r>
            <a:r>
              <a:rPr lang="es-ES" sz="1400" dirty="0">
                <a:hlinkClick r:id="rId12"/>
              </a:rPr>
              <a:t>Imagen soledad.jpg Freepik</a:t>
            </a:r>
            <a:endParaRPr lang="es-ES" sz="1400" dirty="0"/>
          </a:p>
          <a:p>
            <a:r>
              <a:rPr lang="es-ES" sz="1400" dirty="0"/>
              <a:t>(10) </a:t>
            </a:r>
            <a:r>
              <a:rPr lang="es-ES" sz="1400" dirty="0">
                <a:hlinkClick r:id="rId13"/>
              </a:rPr>
              <a:t>Imagen solo-una-moneda.jpg Freepik</a:t>
            </a:r>
          </a:p>
          <a:p>
            <a:r>
              <a:rPr lang="es-ES" sz="1400" dirty="0"/>
              <a:t>(11) </a:t>
            </a:r>
            <a:r>
              <a:rPr lang="es-ES" sz="1400" dirty="0">
                <a:hlinkClick r:id="rId14"/>
              </a:rPr>
              <a:t>Imagen tarde-de-domingo.jpg Freepik</a:t>
            </a:r>
            <a:endParaRPr lang="es-ES" sz="1400" dirty="0"/>
          </a:p>
          <a:p>
            <a:endParaRPr lang="es-ES" sz="1400" dirty="0"/>
          </a:p>
          <a:p>
            <a:r>
              <a:rPr lang="es-ES" sz="1400" dirty="0"/>
              <a:t>*Todas las imágenes descargadas de </a:t>
            </a:r>
            <a:r>
              <a:rPr lang="es-ES" sz="1400" dirty="0" err="1"/>
              <a:t>Freepik</a:t>
            </a:r>
            <a:r>
              <a:rPr lang="es-ES" sz="1400" dirty="0"/>
              <a:t> son de licencia gratuita.</a:t>
            </a:r>
          </a:p>
        </p:txBody>
      </p:sp>
    </p:spTree>
    <p:extLst>
      <p:ext uri="{BB962C8B-B14F-4D97-AF65-F5344CB8AC3E}">
        <p14:creationId xmlns:p14="http://schemas.microsoft.com/office/powerpoint/2010/main" val="398524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8361C-B665-5862-FAAF-CD99E6E85DD9}"/>
              </a:ext>
            </a:extLst>
          </p:cNvPr>
          <p:cNvSpPr>
            <a:spLocks noGrp="1"/>
          </p:cNvSpPr>
          <p:nvPr>
            <p:ph type="title"/>
          </p:nvPr>
        </p:nvSpPr>
        <p:spPr>
          <a:xfrm>
            <a:off x="838200" y="393879"/>
            <a:ext cx="8315865" cy="1311186"/>
          </a:xfrm>
        </p:spPr>
        <p:txBody>
          <a:bodyPr/>
          <a:lstStyle/>
          <a:p>
            <a:r>
              <a:rPr lang="es-ES" b="1" dirty="0">
                <a:latin typeface="Grandview Display"/>
              </a:rPr>
              <a:t>Índice</a:t>
            </a:r>
          </a:p>
        </p:txBody>
      </p:sp>
      <p:sp>
        <p:nvSpPr>
          <p:cNvPr id="3" name="Marcador de contenido 2">
            <a:extLst>
              <a:ext uri="{FF2B5EF4-FFF2-40B4-BE49-F238E27FC236}">
                <a16:creationId xmlns:a16="http://schemas.microsoft.com/office/drawing/2014/main" id="{2135B9AF-0CFB-9A3F-78C6-0A2C8CF6BB0B}"/>
              </a:ext>
            </a:extLst>
          </p:cNvPr>
          <p:cNvSpPr>
            <a:spLocks noGrp="1"/>
          </p:cNvSpPr>
          <p:nvPr>
            <p:ph idx="1"/>
          </p:nvPr>
        </p:nvSpPr>
        <p:spPr>
          <a:xfrm>
            <a:off x="838200" y="1712736"/>
            <a:ext cx="10459156" cy="4633560"/>
          </a:xfrm>
        </p:spPr>
        <p:txBody>
          <a:bodyPr vert="horz" lIns="91440" tIns="45720" rIns="91440" bIns="45720" rtlCol="0" anchor="t">
            <a:normAutofit/>
          </a:bodyPr>
          <a:lstStyle/>
          <a:p>
            <a:r>
              <a:rPr lang="es-ES" sz="2400" dirty="0">
                <a:latin typeface="Grandview Display"/>
                <a:hlinkClick r:id="rId2" action="ppaction://hlinksldjump"/>
              </a:rPr>
              <a:t>Introducción</a:t>
            </a:r>
            <a:endParaRPr lang="es-ES" sz="2400" dirty="0">
              <a:latin typeface="Grandview Display"/>
            </a:endParaRPr>
          </a:p>
          <a:p>
            <a:r>
              <a:rPr lang="es-ES" sz="2400" dirty="0">
                <a:latin typeface="Grandview Display"/>
                <a:hlinkClick r:id="rId3" action="ppaction://hlinksldjump"/>
              </a:rPr>
              <a:t>Uso de la IA</a:t>
            </a:r>
          </a:p>
          <a:p>
            <a:r>
              <a:rPr lang="es-ES" sz="2400" dirty="0">
                <a:latin typeface="Grandview Display"/>
                <a:hlinkClick r:id="rId4" action="ppaction://hlinksldjump"/>
              </a:rPr>
              <a:t>Directorio y HTML</a:t>
            </a:r>
          </a:p>
          <a:p>
            <a:r>
              <a:rPr lang="es-ES" sz="2400" dirty="0">
                <a:latin typeface="Grandview Display"/>
                <a:hlinkClick r:id="rId5" action="ppaction://hlinksldjump"/>
              </a:rPr>
              <a:t>Página Inicio</a:t>
            </a:r>
          </a:p>
          <a:p>
            <a:r>
              <a:rPr lang="es-ES" sz="2400" dirty="0">
                <a:latin typeface="Grandview Display"/>
                <a:hlinkClick r:id="rId6" action="ppaction://hlinksldjump"/>
              </a:rPr>
              <a:t>Página Galería</a:t>
            </a:r>
          </a:p>
          <a:p>
            <a:r>
              <a:rPr lang="es-ES" sz="2400" dirty="0">
                <a:latin typeface="Grandview Display"/>
                <a:hlinkClick r:id="rId7" action="ppaction://hlinksldjump"/>
              </a:rPr>
              <a:t>Página Contacto</a:t>
            </a:r>
          </a:p>
          <a:p>
            <a:r>
              <a:rPr lang="es-ES" sz="2400" dirty="0">
                <a:latin typeface="Grandview Display"/>
                <a:hlinkClick r:id="rId8" action="ppaction://hlinksldjump"/>
              </a:rPr>
              <a:t>Contenido Adicional: Hoja de estilos</a:t>
            </a:r>
          </a:p>
          <a:p>
            <a:r>
              <a:rPr lang="es-ES" sz="2400" dirty="0">
                <a:latin typeface="Grandview Display"/>
                <a:hlinkClick r:id="rId9" action="ppaction://hlinksldjump"/>
              </a:rPr>
              <a:t>Vistas en navegador</a:t>
            </a:r>
          </a:p>
          <a:p>
            <a:r>
              <a:rPr lang="es-ES" sz="2400" dirty="0">
                <a:latin typeface="Grandview Display"/>
                <a:hlinkClick r:id="rId10" action="ppaction://hlinksldjump"/>
              </a:rPr>
              <a:t>Conclusión y desafíos</a:t>
            </a:r>
          </a:p>
          <a:p>
            <a:r>
              <a:rPr lang="es-ES" sz="2400" dirty="0">
                <a:latin typeface="Grandview Display"/>
                <a:hlinkClick r:id="rId11" action="ppaction://hlinksldjump"/>
              </a:rPr>
              <a:t>Enlaces</a:t>
            </a:r>
          </a:p>
        </p:txBody>
      </p:sp>
      <p:pic>
        <p:nvPicPr>
          <p:cNvPr id="5" name="Imagen 4" descr="Portal Estudiantes - Instituto Profesional San Sebastián">
            <a:extLst>
              <a:ext uri="{FF2B5EF4-FFF2-40B4-BE49-F238E27FC236}">
                <a16:creationId xmlns:a16="http://schemas.microsoft.com/office/drawing/2014/main" id="{7383F00B-BDBD-4654-D09F-45476D15DCF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9425796" y="404003"/>
            <a:ext cx="1880559" cy="1909314"/>
          </a:xfrm>
          <a:prstGeom prst="rect">
            <a:avLst/>
          </a:prstGeom>
        </p:spPr>
      </p:pic>
    </p:spTree>
    <p:extLst>
      <p:ext uri="{BB962C8B-B14F-4D97-AF65-F5344CB8AC3E}">
        <p14:creationId xmlns:p14="http://schemas.microsoft.com/office/powerpoint/2010/main" val="100128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58C4F-898C-E332-3CF9-4CCD1519CA39}"/>
              </a:ext>
            </a:extLst>
          </p:cNvPr>
          <p:cNvSpPr>
            <a:spLocks noGrp="1"/>
          </p:cNvSpPr>
          <p:nvPr>
            <p:ph type="title"/>
          </p:nvPr>
        </p:nvSpPr>
        <p:spPr/>
        <p:txBody>
          <a:bodyPr/>
          <a:lstStyle/>
          <a:p>
            <a:r>
              <a:rPr lang="es-ES" b="1" dirty="0">
                <a:latin typeface="Grandview Display"/>
              </a:rPr>
              <a:t>Introducción</a:t>
            </a:r>
          </a:p>
        </p:txBody>
      </p:sp>
      <p:sp>
        <p:nvSpPr>
          <p:cNvPr id="6" name="Marcador de contenido 5">
            <a:extLst>
              <a:ext uri="{FF2B5EF4-FFF2-40B4-BE49-F238E27FC236}">
                <a16:creationId xmlns:a16="http://schemas.microsoft.com/office/drawing/2014/main" id="{9E10AEAD-B46E-FDB4-421F-CF9748789472}"/>
              </a:ext>
            </a:extLst>
          </p:cNvPr>
          <p:cNvSpPr>
            <a:spLocks noGrp="1"/>
          </p:cNvSpPr>
          <p:nvPr>
            <p:ph idx="1"/>
          </p:nvPr>
        </p:nvSpPr>
        <p:spPr>
          <a:xfrm>
            <a:off x="550653" y="1494945"/>
            <a:ext cx="8315865" cy="4782658"/>
          </a:xfrm>
        </p:spPr>
        <p:txBody>
          <a:bodyPr vert="horz" lIns="91440" tIns="45720" rIns="91440" bIns="45720" rtlCol="0" anchor="t">
            <a:noAutofit/>
          </a:bodyPr>
          <a:lstStyle/>
          <a:p>
            <a:pPr indent="0" algn="just">
              <a:lnSpc>
                <a:spcPct val="170000"/>
              </a:lnSpc>
              <a:buNone/>
            </a:pPr>
            <a:r>
              <a:rPr lang="es-ES" sz="1600" dirty="0">
                <a:latin typeface="Aptos"/>
                <a:ea typeface="+mn-lt"/>
                <a:cs typeface="+mn-lt"/>
              </a:rPr>
              <a:t>El presente trabajo corresponde al desarrollo de tres páginas web como parte de la evaluación de la Unidad 1 del módulo </a:t>
            </a:r>
            <a:r>
              <a:rPr lang="es-ES" sz="1600" i="1" dirty="0">
                <a:latin typeface="Aptos"/>
                <a:ea typeface="+mn-lt"/>
                <a:cs typeface="+mn-lt"/>
              </a:rPr>
              <a:t>Taller de Tecnologías Web</a:t>
            </a:r>
            <a:r>
              <a:rPr lang="es-ES" sz="1600" dirty="0">
                <a:latin typeface="Aptos"/>
                <a:ea typeface="+mn-lt"/>
                <a:cs typeface="+mn-lt"/>
              </a:rPr>
              <a:t> del Instituto Profesional San Sebastián.</a:t>
            </a:r>
          </a:p>
          <a:p>
            <a:pPr indent="0" algn="just">
              <a:lnSpc>
                <a:spcPct val="170000"/>
              </a:lnSpc>
              <a:buNone/>
            </a:pPr>
            <a:r>
              <a:rPr lang="es-ES" sz="1600" dirty="0">
                <a:latin typeface="Aptos"/>
                <a:ea typeface="+mn-lt"/>
                <a:cs typeface="+mn-lt"/>
              </a:rPr>
              <a:t>El encargo consistió en crear un sitio web con tres secciones obligatorias en formato HTML: </a:t>
            </a:r>
            <a:r>
              <a:rPr lang="es-ES" sz="1600" b="1" dirty="0">
                <a:latin typeface="Aptos"/>
                <a:ea typeface="+mn-lt"/>
                <a:cs typeface="+mn-lt"/>
              </a:rPr>
              <a:t>Inicio</a:t>
            </a:r>
            <a:r>
              <a:rPr lang="es-ES" sz="1600" dirty="0">
                <a:latin typeface="Aptos"/>
                <a:ea typeface="+mn-lt"/>
                <a:cs typeface="+mn-lt"/>
              </a:rPr>
              <a:t>, </a:t>
            </a:r>
            <a:r>
              <a:rPr lang="es-ES" sz="1600" b="1" dirty="0">
                <a:latin typeface="Aptos"/>
                <a:ea typeface="+mn-lt"/>
                <a:cs typeface="+mn-lt"/>
              </a:rPr>
              <a:t>Galería</a:t>
            </a:r>
            <a:r>
              <a:rPr lang="es-ES" sz="1600" dirty="0">
                <a:latin typeface="Aptos"/>
                <a:ea typeface="+mn-lt"/>
                <a:cs typeface="+mn-lt"/>
              </a:rPr>
              <a:t> y </a:t>
            </a:r>
            <a:r>
              <a:rPr lang="es-ES" sz="1600" b="1" dirty="0">
                <a:latin typeface="Aptos"/>
                <a:ea typeface="+mn-lt"/>
                <a:cs typeface="+mn-lt"/>
              </a:rPr>
              <a:t>Contacto</a:t>
            </a:r>
            <a:r>
              <a:rPr lang="es-ES" sz="1600" dirty="0">
                <a:latin typeface="Aptos"/>
                <a:ea typeface="+mn-lt"/>
                <a:cs typeface="+mn-lt"/>
              </a:rPr>
              <a:t>, cada una con elementos específicos solicitados, como menú de navegación, imágenes, descripciones y formulario de contacto.</a:t>
            </a:r>
          </a:p>
          <a:p>
            <a:pPr indent="0" algn="just">
              <a:lnSpc>
                <a:spcPct val="170000"/>
              </a:lnSpc>
              <a:buNone/>
            </a:pPr>
            <a:r>
              <a:rPr lang="es-ES" sz="1600" dirty="0">
                <a:latin typeface="Aptos"/>
                <a:ea typeface="+mn-lt"/>
                <a:cs typeface="+mn-lt"/>
              </a:rPr>
              <a:t>Como valor agregado, se incorporó una hoja de estilos en CSS para dar formato visual al sitio. Este trabajo fue abordado desde un enfoque de diseño realista, considerando mi experiencia académica y laboral en el área, así como los conocimientos adquiridos en un </a:t>
            </a:r>
            <a:r>
              <a:rPr lang="es-ES" sz="1600" err="1">
                <a:latin typeface="Aptos"/>
                <a:ea typeface="+mn-lt"/>
                <a:cs typeface="+mn-lt"/>
              </a:rPr>
              <a:t>bootcamp</a:t>
            </a:r>
            <a:r>
              <a:rPr lang="es-ES" sz="1600" dirty="0">
                <a:latin typeface="Aptos"/>
                <a:ea typeface="+mn-lt"/>
                <a:cs typeface="+mn-lt"/>
              </a:rPr>
              <a:t> de desarrollo Front-</a:t>
            </a:r>
            <a:r>
              <a:rPr lang="es-ES" sz="1600" err="1">
                <a:latin typeface="Aptos"/>
                <a:ea typeface="+mn-lt"/>
                <a:cs typeface="+mn-lt"/>
              </a:rPr>
              <a:t>End</a:t>
            </a:r>
            <a:r>
              <a:rPr lang="es-ES" sz="1600" dirty="0">
                <a:latin typeface="Aptos"/>
                <a:ea typeface="+mn-lt"/>
                <a:cs typeface="+mn-lt"/>
              </a:rPr>
              <a:t>. Mi objetivo fue presentar una maqueta funcional y coherente, tanto en estructura como en presentación.</a:t>
            </a:r>
            <a:endParaRPr lang="es-ES" sz="1600" dirty="0">
              <a:latin typeface="Aptos"/>
            </a:endParaRPr>
          </a:p>
        </p:txBody>
      </p:sp>
      <p:pic>
        <p:nvPicPr>
          <p:cNvPr id="8" name="Imagen 7" descr="Portal Estudiantes - Instituto Profesional San Sebastián">
            <a:extLst>
              <a:ext uri="{FF2B5EF4-FFF2-40B4-BE49-F238E27FC236}">
                <a16:creationId xmlns:a16="http://schemas.microsoft.com/office/drawing/2014/main" id="{C3955839-B092-660C-302F-26AAF410D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spTree>
    <p:extLst>
      <p:ext uri="{BB962C8B-B14F-4D97-AF65-F5344CB8AC3E}">
        <p14:creationId xmlns:p14="http://schemas.microsoft.com/office/powerpoint/2010/main" val="246726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3F105E-38F6-7A89-3A3C-66C3D5F8B9CD}"/>
              </a:ext>
            </a:extLst>
          </p:cNvPr>
          <p:cNvSpPr>
            <a:spLocks noGrp="1"/>
          </p:cNvSpPr>
          <p:nvPr>
            <p:ph type="title"/>
          </p:nvPr>
        </p:nvSpPr>
        <p:spPr/>
        <p:txBody>
          <a:bodyPr/>
          <a:lstStyle/>
          <a:p>
            <a:r>
              <a:rPr lang="es-ES" b="1" dirty="0">
                <a:latin typeface="Grandview Display"/>
              </a:rPr>
              <a:t>Uso de la IA</a:t>
            </a:r>
          </a:p>
        </p:txBody>
      </p:sp>
      <p:sp>
        <p:nvSpPr>
          <p:cNvPr id="3" name="Marcador de contenido 2">
            <a:extLst>
              <a:ext uri="{FF2B5EF4-FFF2-40B4-BE49-F238E27FC236}">
                <a16:creationId xmlns:a16="http://schemas.microsoft.com/office/drawing/2014/main" id="{0E7FEB96-85BB-7463-796A-D5A49A05E933}"/>
              </a:ext>
            </a:extLst>
          </p:cNvPr>
          <p:cNvSpPr>
            <a:spLocks noGrp="1"/>
          </p:cNvSpPr>
          <p:nvPr>
            <p:ph idx="1"/>
          </p:nvPr>
        </p:nvSpPr>
        <p:spPr>
          <a:xfrm>
            <a:off x="555978" y="1924402"/>
            <a:ext cx="8582379" cy="4224339"/>
          </a:xfrm>
        </p:spPr>
        <p:txBody>
          <a:bodyPr vert="horz" lIns="91440" tIns="45720" rIns="91440" bIns="45720" rtlCol="0" anchor="t">
            <a:normAutofit fontScale="77500" lnSpcReduction="20000"/>
          </a:bodyPr>
          <a:lstStyle/>
          <a:p>
            <a:pPr marL="0" indent="0" algn="just">
              <a:lnSpc>
                <a:spcPct val="170000"/>
              </a:lnSpc>
              <a:buNone/>
            </a:pPr>
            <a:r>
              <a:rPr lang="es-ES" dirty="0">
                <a:latin typeface="Aptos"/>
                <a:ea typeface="+mn-lt"/>
                <a:cs typeface="+mn-lt"/>
              </a:rPr>
              <a:t>Durante el desarrollo del trabajo se utilizaron herramientas de inteligencia artificial para apoyar el proceso. En Visual Studio </a:t>
            </a:r>
            <a:r>
              <a:rPr lang="es-ES" dirty="0" err="1">
                <a:latin typeface="Aptos"/>
                <a:ea typeface="+mn-lt"/>
                <a:cs typeface="+mn-lt"/>
              </a:rPr>
              <a:t>Code</a:t>
            </a:r>
            <a:r>
              <a:rPr lang="es-ES" dirty="0">
                <a:latin typeface="Aptos"/>
                <a:ea typeface="+mn-lt"/>
                <a:cs typeface="+mn-lt"/>
              </a:rPr>
              <a:t> se empleó la extensión </a:t>
            </a:r>
            <a:r>
              <a:rPr lang="es-ES" b="1" dirty="0" err="1">
                <a:latin typeface="Aptos"/>
                <a:ea typeface="+mn-lt"/>
                <a:cs typeface="+mn-lt"/>
              </a:rPr>
              <a:t>TabNine</a:t>
            </a:r>
            <a:r>
              <a:rPr lang="es-ES" dirty="0">
                <a:latin typeface="Aptos"/>
                <a:ea typeface="+mn-lt"/>
                <a:cs typeface="+mn-lt"/>
              </a:rPr>
              <a:t>, que sugiere líneas de código en tiempo real, lo que permitió agilizar la escritura y mejorar la eficiencia.</a:t>
            </a:r>
          </a:p>
          <a:p>
            <a:pPr marL="0" indent="0" algn="just">
              <a:lnSpc>
                <a:spcPct val="170000"/>
              </a:lnSpc>
              <a:buNone/>
            </a:pPr>
            <a:r>
              <a:rPr lang="es-ES" dirty="0">
                <a:latin typeface="Aptos"/>
                <a:ea typeface="+mn-lt"/>
                <a:cs typeface="+mn-lt"/>
              </a:rPr>
              <a:t>Además, se utilizó </a:t>
            </a:r>
            <a:r>
              <a:rPr lang="es-ES" b="1" dirty="0" err="1">
                <a:latin typeface="Aptos"/>
                <a:ea typeface="+mn-lt"/>
                <a:cs typeface="+mn-lt"/>
              </a:rPr>
              <a:t>ChatGPT</a:t>
            </a:r>
            <a:r>
              <a:rPr lang="es-ES" dirty="0">
                <a:latin typeface="Aptos"/>
                <a:ea typeface="+mn-lt"/>
                <a:cs typeface="+mn-lt"/>
              </a:rPr>
              <a:t> como apoyo para la corrección de textos, específicamente en aspectos de </a:t>
            </a:r>
            <a:r>
              <a:rPr lang="es-ES" b="1" dirty="0">
                <a:latin typeface="Aptos"/>
                <a:ea typeface="+mn-lt"/>
                <a:cs typeface="+mn-lt"/>
              </a:rPr>
              <a:t>ortografía, gramática y coherencia</a:t>
            </a:r>
            <a:r>
              <a:rPr lang="es-ES" dirty="0">
                <a:latin typeface="Aptos"/>
                <a:ea typeface="+mn-lt"/>
                <a:cs typeface="+mn-lt"/>
              </a:rPr>
              <a:t>, con el objetivo de presentar un informe claro y bien redactado.</a:t>
            </a:r>
            <a:endParaRPr lang="es-ES">
              <a:latin typeface="Aptos"/>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54594453-B87F-2645-BAE4-2DEC83DB0BB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spTree>
    <p:extLst>
      <p:ext uri="{BB962C8B-B14F-4D97-AF65-F5344CB8AC3E}">
        <p14:creationId xmlns:p14="http://schemas.microsoft.com/office/powerpoint/2010/main" val="147428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96463-04FC-E6C2-0F4E-91A12BE453D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9D06D6-83F0-2B49-CBBC-434CD9DD6A5E}"/>
              </a:ext>
            </a:extLst>
          </p:cNvPr>
          <p:cNvSpPr>
            <a:spLocks noGrp="1"/>
          </p:cNvSpPr>
          <p:nvPr>
            <p:ph type="title"/>
          </p:nvPr>
        </p:nvSpPr>
        <p:spPr/>
        <p:txBody>
          <a:bodyPr/>
          <a:lstStyle/>
          <a:p>
            <a:r>
              <a:rPr lang="es-ES" b="1" dirty="0">
                <a:latin typeface="Grandview Display"/>
              </a:rPr>
              <a:t>Directorio y HTML</a:t>
            </a:r>
          </a:p>
        </p:txBody>
      </p:sp>
      <p:sp>
        <p:nvSpPr>
          <p:cNvPr id="3" name="Marcador de contenido 2">
            <a:extLst>
              <a:ext uri="{FF2B5EF4-FFF2-40B4-BE49-F238E27FC236}">
                <a16:creationId xmlns:a16="http://schemas.microsoft.com/office/drawing/2014/main" id="{1E57C53A-8242-70A4-C753-1B0AE73912CB}"/>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842D9195-FE6A-D995-9A6F-96947F30511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6" name="Imagen 5" descr="Interfaz de usuario gráfica, Aplicación&#10;&#10;El contenido generado por IA puede ser incorrecto.">
            <a:extLst>
              <a:ext uri="{FF2B5EF4-FFF2-40B4-BE49-F238E27FC236}">
                <a16:creationId xmlns:a16="http://schemas.microsoft.com/office/drawing/2014/main" id="{BD6D056B-E501-F154-7110-22BE746E1271}"/>
              </a:ext>
            </a:extLst>
          </p:cNvPr>
          <p:cNvPicPr>
            <a:picLocks noChangeAspect="1"/>
          </p:cNvPicPr>
          <p:nvPr/>
        </p:nvPicPr>
        <p:blipFill>
          <a:blip r:embed="rId4"/>
          <a:srcRect l="143" t="-206" b="14104"/>
          <a:stretch>
            <a:fillRect/>
          </a:stretch>
        </p:blipFill>
        <p:spPr>
          <a:xfrm>
            <a:off x="6101644" y="1691569"/>
            <a:ext cx="2625128" cy="1746848"/>
          </a:xfrm>
          <a:prstGeom prst="rect">
            <a:avLst/>
          </a:prstGeom>
        </p:spPr>
      </p:pic>
      <p:sp>
        <p:nvSpPr>
          <p:cNvPr id="9" name="CuadroTexto 8">
            <a:extLst>
              <a:ext uri="{FF2B5EF4-FFF2-40B4-BE49-F238E27FC236}">
                <a16:creationId xmlns:a16="http://schemas.microsoft.com/office/drawing/2014/main" id="{C70936F3-3664-5D90-1260-2D8DC208AC1C}"/>
              </a:ext>
            </a:extLst>
          </p:cNvPr>
          <p:cNvSpPr txBox="1"/>
          <p:nvPr/>
        </p:nvSpPr>
        <p:spPr>
          <a:xfrm>
            <a:off x="987777" y="1693333"/>
            <a:ext cx="492477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dirty="0">
                <a:ea typeface="+mn-lt"/>
                <a:cs typeface="+mn-lt"/>
              </a:rPr>
              <a:t>En primer lugar, se creó un directorio principal que organiza los archivos del proyecto en carpetas específicas: una carpeta </a:t>
            </a:r>
            <a:r>
              <a:rPr lang="es-ES" sz="1400" b="1" dirty="0" err="1">
                <a:ea typeface="+mn-lt"/>
                <a:cs typeface="+mn-lt"/>
              </a:rPr>
              <a:t>css</a:t>
            </a:r>
            <a:r>
              <a:rPr lang="es-ES" sz="1400" dirty="0">
                <a:ea typeface="+mn-lt"/>
                <a:cs typeface="+mn-lt"/>
              </a:rPr>
              <a:t> para las hojas de estilo, una carpeta </a:t>
            </a:r>
            <a:r>
              <a:rPr lang="es-ES" sz="1400" b="1" dirty="0" err="1">
                <a:ea typeface="+mn-lt"/>
                <a:cs typeface="+mn-lt"/>
              </a:rPr>
              <a:t>img</a:t>
            </a:r>
            <a:r>
              <a:rPr lang="es-ES" sz="1400" dirty="0">
                <a:ea typeface="+mn-lt"/>
                <a:cs typeface="+mn-lt"/>
              </a:rPr>
              <a:t> para almacenar las imágenes utilizadas en el sitio, y una carpeta </a:t>
            </a:r>
            <a:r>
              <a:rPr lang="es-ES" sz="1400" b="1" dirty="0" err="1">
                <a:ea typeface="+mn-lt"/>
                <a:cs typeface="+mn-lt"/>
              </a:rPr>
              <a:t>js</a:t>
            </a:r>
            <a:r>
              <a:rPr lang="es-ES" sz="1400" dirty="0">
                <a:ea typeface="+mn-lt"/>
                <a:cs typeface="+mn-lt"/>
              </a:rPr>
              <a:t>, que en esta etapa permanece vacía, pero fue incluida con el propósito de incorporar funcionalidades interactivas en futuras versiones mediante JavaScript.</a:t>
            </a:r>
            <a:endParaRPr lang="es-ES" sz="1400" dirty="0"/>
          </a:p>
        </p:txBody>
      </p:sp>
      <p:pic>
        <p:nvPicPr>
          <p:cNvPr id="10" name="Imagen 9" descr="Interfaz de usuario gráfica, Texto, Aplicación&#10;&#10;El contenido generado por IA puede ser incorrecto.">
            <a:extLst>
              <a:ext uri="{FF2B5EF4-FFF2-40B4-BE49-F238E27FC236}">
                <a16:creationId xmlns:a16="http://schemas.microsoft.com/office/drawing/2014/main" id="{E069EF76-43C5-1694-D8D5-79A48C6AD360}"/>
              </a:ext>
            </a:extLst>
          </p:cNvPr>
          <p:cNvPicPr>
            <a:picLocks noChangeAspect="1"/>
          </p:cNvPicPr>
          <p:nvPr/>
        </p:nvPicPr>
        <p:blipFill>
          <a:blip r:embed="rId5"/>
          <a:stretch>
            <a:fillRect/>
          </a:stretch>
        </p:blipFill>
        <p:spPr>
          <a:xfrm>
            <a:off x="1086025" y="4035955"/>
            <a:ext cx="2639837" cy="2624315"/>
          </a:xfrm>
          <a:prstGeom prst="rect">
            <a:avLst/>
          </a:prstGeom>
        </p:spPr>
      </p:pic>
      <p:sp>
        <p:nvSpPr>
          <p:cNvPr id="11" name="CuadroTexto 10">
            <a:extLst>
              <a:ext uri="{FF2B5EF4-FFF2-40B4-BE49-F238E27FC236}">
                <a16:creationId xmlns:a16="http://schemas.microsoft.com/office/drawing/2014/main" id="{9FE03B9C-7C76-2AA6-1B18-C7EEC2A5C15E}"/>
              </a:ext>
            </a:extLst>
          </p:cNvPr>
          <p:cNvSpPr txBox="1"/>
          <p:nvPr/>
        </p:nvSpPr>
        <p:spPr>
          <a:xfrm>
            <a:off x="3795888" y="4727222"/>
            <a:ext cx="49247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dirty="0">
                <a:ea typeface="+mn-lt"/>
                <a:cs typeface="+mn-lt"/>
              </a:rPr>
              <a:t>Se creó la hoja de estilos </a:t>
            </a:r>
            <a:r>
              <a:rPr lang="es-ES" sz="1400" b="1" dirty="0">
                <a:ea typeface="+mn-lt"/>
                <a:cs typeface="+mn-lt"/>
              </a:rPr>
              <a:t>style.css</a:t>
            </a:r>
            <a:r>
              <a:rPr lang="es-ES" sz="1400" dirty="0">
                <a:ea typeface="+mn-lt"/>
                <a:cs typeface="+mn-lt"/>
              </a:rPr>
              <a:t> y el documento principal </a:t>
            </a:r>
            <a:r>
              <a:rPr lang="es-ES" sz="1400" b="1" dirty="0">
                <a:ea typeface="+mn-lt"/>
                <a:cs typeface="+mn-lt"/>
              </a:rPr>
              <a:t>index.html</a:t>
            </a:r>
            <a:r>
              <a:rPr lang="es-ES" sz="1400" dirty="0">
                <a:ea typeface="+mn-lt"/>
                <a:cs typeface="+mn-lt"/>
              </a:rPr>
              <a:t>. Dentro de la carpeta </a:t>
            </a:r>
            <a:r>
              <a:rPr lang="es-ES" sz="1400" b="1" dirty="0" err="1">
                <a:ea typeface="+mn-lt"/>
                <a:cs typeface="+mn-lt"/>
              </a:rPr>
              <a:t>img</a:t>
            </a:r>
            <a:r>
              <a:rPr lang="es-ES" sz="1400" dirty="0">
                <a:ea typeface="+mn-lt"/>
                <a:cs typeface="+mn-lt"/>
              </a:rPr>
              <a:t> se agregó una subcarpeta destinada a las obras de la galería. Además, se insertaron el ícono </a:t>
            </a:r>
            <a:r>
              <a:rPr lang="es-ES" sz="1400" b="1" dirty="0">
                <a:ea typeface="+mn-lt"/>
                <a:cs typeface="+mn-lt"/>
              </a:rPr>
              <a:t>favicon.ico</a:t>
            </a:r>
            <a:r>
              <a:rPr lang="es-ES" sz="1400" dirty="0">
                <a:ea typeface="+mn-lt"/>
                <a:cs typeface="+mn-lt"/>
              </a:rPr>
              <a:t> y el </a:t>
            </a:r>
            <a:r>
              <a:rPr lang="es-ES" sz="1400" b="1" dirty="0">
                <a:ea typeface="+mn-lt"/>
                <a:cs typeface="+mn-lt"/>
              </a:rPr>
              <a:t>logo.png</a:t>
            </a:r>
            <a:r>
              <a:rPr lang="es-ES" sz="1400" dirty="0">
                <a:ea typeface="+mn-lt"/>
                <a:cs typeface="+mn-lt"/>
              </a:rPr>
              <a:t> del sitio, ambos de creación propia realizados en Adobe </a:t>
            </a:r>
            <a:r>
              <a:rPr lang="es-ES" sz="1400" dirty="0" err="1">
                <a:ea typeface="+mn-lt"/>
                <a:cs typeface="+mn-lt"/>
              </a:rPr>
              <a:t>Illustrator</a:t>
            </a:r>
            <a:r>
              <a:rPr lang="es-ES" sz="1400" dirty="0">
                <a:ea typeface="+mn-lt"/>
                <a:cs typeface="+mn-lt"/>
              </a:rPr>
              <a:t>. Para la sección </a:t>
            </a:r>
            <a:r>
              <a:rPr lang="es-ES" sz="1400" i="1" dirty="0" err="1">
                <a:ea typeface="+mn-lt"/>
                <a:cs typeface="+mn-lt"/>
              </a:rPr>
              <a:t>hero</a:t>
            </a:r>
            <a:r>
              <a:rPr lang="es-ES" sz="1400" dirty="0">
                <a:ea typeface="+mn-lt"/>
                <a:cs typeface="+mn-lt"/>
              </a:rPr>
              <a:t> de la página de inicio, se incorporó la imagen </a:t>
            </a:r>
            <a:r>
              <a:rPr lang="es-ES" sz="1400" b="1" dirty="0">
                <a:ea typeface="+mn-lt"/>
                <a:cs typeface="+mn-lt"/>
              </a:rPr>
              <a:t>hero.jpg</a:t>
            </a:r>
            <a:r>
              <a:rPr lang="es-ES" sz="1400" dirty="0">
                <a:ea typeface="+mn-lt"/>
                <a:cs typeface="+mn-lt"/>
              </a:rPr>
              <a:t>, descargada desde la plataforma </a:t>
            </a:r>
            <a:r>
              <a:rPr lang="es-ES" sz="1400" dirty="0" err="1">
                <a:ea typeface="+mn-lt"/>
                <a:cs typeface="+mn-lt"/>
              </a:rPr>
              <a:t>Freepik</a:t>
            </a:r>
            <a:r>
              <a:rPr lang="es-ES" sz="1400" dirty="0">
                <a:ea typeface="+mn-lt"/>
                <a:cs typeface="+mn-lt"/>
              </a:rPr>
              <a:t> </a:t>
            </a:r>
            <a:r>
              <a:rPr lang="es-ES" sz="1400" dirty="0">
                <a:ea typeface="+mn-lt"/>
                <a:cs typeface="+mn-lt"/>
                <a:hlinkClick r:id="rId6" action="ppaction://hlinksldjump"/>
              </a:rPr>
              <a:t>(1)</a:t>
            </a:r>
            <a:r>
              <a:rPr lang="es-ES" dirty="0">
                <a:ea typeface="+mn-lt"/>
                <a:cs typeface="+mn-lt"/>
              </a:rPr>
              <a:t> </a:t>
            </a:r>
            <a:r>
              <a:rPr lang="es-ES" sz="1400" dirty="0">
                <a:ea typeface="+mn-lt"/>
                <a:cs typeface="+mn-lt"/>
              </a:rPr>
              <a:t>y manipulada con Adobe Photoshop.</a:t>
            </a:r>
            <a:endParaRPr lang="es-ES" sz="1400" dirty="0"/>
          </a:p>
        </p:txBody>
      </p:sp>
    </p:spTree>
    <p:extLst>
      <p:ext uri="{BB962C8B-B14F-4D97-AF65-F5344CB8AC3E}">
        <p14:creationId xmlns:p14="http://schemas.microsoft.com/office/powerpoint/2010/main" val="2797610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A354E-DFB4-2626-BF35-B7058356AE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DA56530-A424-488C-A0B5-C8E16C6BF4CF}"/>
              </a:ext>
            </a:extLst>
          </p:cNvPr>
          <p:cNvSpPr>
            <a:spLocks noGrp="1"/>
          </p:cNvSpPr>
          <p:nvPr>
            <p:ph type="title"/>
          </p:nvPr>
        </p:nvSpPr>
        <p:spPr/>
        <p:txBody>
          <a:bodyPr/>
          <a:lstStyle/>
          <a:p>
            <a:r>
              <a:rPr lang="es-ES" dirty="0">
                <a:latin typeface="Grandview Display"/>
              </a:rPr>
              <a:t>Directorio y HTML</a:t>
            </a:r>
          </a:p>
        </p:txBody>
      </p:sp>
      <p:sp>
        <p:nvSpPr>
          <p:cNvPr id="3" name="Marcador de contenido 2">
            <a:extLst>
              <a:ext uri="{FF2B5EF4-FFF2-40B4-BE49-F238E27FC236}">
                <a16:creationId xmlns:a16="http://schemas.microsoft.com/office/drawing/2014/main" id="{203C7E11-FD26-5DD5-BCE7-BEC2EA56B234}"/>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227CE5BE-65C4-24CE-7520-A2D53CC1D1A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4" name="Imagen 3" descr="Captura de pantalla de un celular&#10;&#10;El contenido generado por IA puede ser incorrecto.">
            <a:extLst>
              <a:ext uri="{FF2B5EF4-FFF2-40B4-BE49-F238E27FC236}">
                <a16:creationId xmlns:a16="http://schemas.microsoft.com/office/drawing/2014/main" id="{0D26C8A4-839F-3DD0-BD6D-6D0B19C59390}"/>
              </a:ext>
            </a:extLst>
          </p:cNvPr>
          <p:cNvPicPr>
            <a:picLocks noChangeAspect="1"/>
          </p:cNvPicPr>
          <p:nvPr/>
        </p:nvPicPr>
        <p:blipFill>
          <a:blip r:embed="rId4"/>
          <a:stretch>
            <a:fillRect/>
          </a:stretch>
        </p:blipFill>
        <p:spPr>
          <a:xfrm>
            <a:off x="835863" y="1707401"/>
            <a:ext cx="4453028" cy="2177992"/>
          </a:xfrm>
          <a:prstGeom prst="rect">
            <a:avLst/>
          </a:prstGeom>
        </p:spPr>
      </p:pic>
      <p:pic>
        <p:nvPicPr>
          <p:cNvPr id="6" name="Imagen 5" descr="Texto&#10;&#10;El contenido generado por IA puede ser incorrecto.">
            <a:extLst>
              <a:ext uri="{FF2B5EF4-FFF2-40B4-BE49-F238E27FC236}">
                <a16:creationId xmlns:a16="http://schemas.microsoft.com/office/drawing/2014/main" id="{566A2888-24C6-114D-BF86-2E6A441E48E8}"/>
              </a:ext>
            </a:extLst>
          </p:cNvPr>
          <p:cNvPicPr>
            <a:picLocks noChangeAspect="1"/>
          </p:cNvPicPr>
          <p:nvPr/>
        </p:nvPicPr>
        <p:blipFill>
          <a:blip r:embed="rId5"/>
          <a:stretch>
            <a:fillRect/>
          </a:stretch>
        </p:blipFill>
        <p:spPr>
          <a:xfrm>
            <a:off x="5763075" y="4337919"/>
            <a:ext cx="3383173" cy="2035295"/>
          </a:xfrm>
          <a:prstGeom prst="rect">
            <a:avLst/>
          </a:prstGeom>
        </p:spPr>
      </p:pic>
      <p:sp>
        <p:nvSpPr>
          <p:cNvPr id="7" name="CuadroTexto 6">
            <a:extLst>
              <a:ext uri="{FF2B5EF4-FFF2-40B4-BE49-F238E27FC236}">
                <a16:creationId xmlns:a16="http://schemas.microsoft.com/office/drawing/2014/main" id="{978CDB4A-8A5A-EA2A-B219-53D283DFE95D}"/>
              </a:ext>
            </a:extLst>
          </p:cNvPr>
          <p:cNvSpPr txBox="1"/>
          <p:nvPr/>
        </p:nvSpPr>
        <p:spPr>
          <a:xfrm>
            <a:off x="5419894" y="1685920"/>
            <a:ext cx="3901885"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100" dirty="0">
                <a:ea typeface="+mn-lt"/>
                <a:cs typeface="+mn-lt"/>
              </a:rPr>
              <a:t>En el archivo </a:t>
            </a:r>
            <a:r>
              <a:rPr lang="es-ES" sz="1100" b="1" dirty="0">
                <a:ea typeface="+mn-lt"/>
                <a:cs typeface="+mn-lt"/>
              </a:rPr>
              <a:t>index.html</a:t>
            </a:r>
            <a:r>
              <a:rPr lang="es-ES" sz="1100" dirty="0">
                <a:ea typeface="+mn-lt"/>
                <a:cs typeface="+mn-lt"/>
              </a:rPr>
              <a:t>, se estableció correctamente la estructura base de un documento HTML5 mediante la declaración </a:t>
            </a:r>
            <a:r>
              <a:rPr lang="es-ES" sz="1100" dirty="0">
                <a:latin typeface="Aptos"/>
              </a:rPr>
              <a:t>&lt;!DOCTYPE </a:t>
            </a:r>
            <a:r>
              <a:rPr lang="es-ES" sz="1100" err="1">
                <a:latin typeface="Aptos"/>
              </a:rPr>
              <a:t>html</a:t>
            </a:r>
            <a:r>
              <a:rPr lang="es-ES" sz="1100" dirty="0">
                <a:latin typeface="Aptos"/>
              </a:rPr>
              <a:t>&gt;</a:t>
            </a:r>
            <a:r>
              <a:rPr lang="es-ES" sz="1100" dirty="0">
                <a:ea typeface="+mn-lt"/>
                <a:cs typeface="+mn-lt"/>
              </a:rPr>
              <a:t>. Se configuró el idioma del sitio a español (</a:t>
            </a:r>
            <a:r>
              <a:rPr lang="es-ES" sz="1100" err="1">
                <a:latin typeface="Aptos"/>
              </a:rPr>
              <a:t>lang</a:t>
            </a:r>
            <a:r>
              <a:rPr lang="es-ES" sz="1100" dirty="0">
                <a:latin typeface="Aptos"/>
              </a:rPr>
              <a:t>="es"</a:t>
            </a:r>
            <a:r>
              <a:rPr lang="es-ES" sz="1100" dirty="0">
                <a:ea typeface="+mn-lt"/>
                <a:cs typeface="+mn-lt"/>
              </a:rPr>
              <a:t>) y se añadieron metadatos relevantes, incluyendo </a:t>
            </a:r>
            <a:r>
              <a:rPr lang="es-ES" sz="1100" b="1" err="1">
                <a:latin typeface="Aptos"/>
              </a:rPr>
              <a:t>author</a:t>
            </a:r>
            <a:r>
              <a:rPr lang="es-ES" sz="1100" dirty="0">
                <a:ea typeface="+mn-lt"/>
                <a:cs typeface="+mn-lt"/>
              </a:rPr>
              <a:t>, para identificar la autoría del documento, y </a:t>
            </a:r>
            <a:r>
              <a:rPr lang="es-ES" sz="1100" b="1" err="1">
                <a:latin typeface="Aptos"/>
              </a:rPr>
              <a:t>keywords</a:t>
            </a:r>
            <a:r>
              <a:rPr lang="es-ES" sz="1100" dirty="0">
                <a:ea typeface="+mn-lt"/>
                <a:cs typeface="+mn-lt"/>
              </a:rPr>
              <a:t>, con el fin de optimizar el SEO del sitio. También se definió un </a:t>
            </a:r>
            <a:r>
              <a:rPr lang="es-ES" sz="1100" b="1" dirty="0">
                <a:ea typeface="+mn-lt"/>
                <a:cs typeface="+mn-lt"/>
              </a:rPr>
              <a:t>título</a:t>
            </a:r>
            <a:r>
              <a:rPr lang="es-ES" sz="1100" dirty="0">
                <a:ea typeface="+mn-lt"/>
                <a:cs typeface="+mn-lt"/>
              </a:rPr>
              <a:t> representativo para la pestaña del navegador y se enlazó correctamente la </a:t>
            </a:r>
            <a:r>
              <a:rPr lang="es-ES" sz="1100" b="1" dirty="0">
                <a:ea typeface="+mn-lt"/>
                <a:cs typeface="+mn-lt"/>
              </a:rPr>
              <a:t>ruta del ícono</a:t>
            </a:r>
            <a:r>
              <a:rPr lang="es-ES" sz="1100" dirty="0">
                <a:ea typeface="+mn-lt"/>
                <a:cs typeface="+mn-lt"/>
              </a:rPr>
              <a:t> (</a:t>
            </a:r>
            <a:r>
              <a:rPr lang="es-ES" sz="1100" i="1" err="1">
                <a:ea typeface="+mn-lt"/>
                <a:cs typeface="+mn-lt"/>
              </a:rPr>
              <a:t>favicon</a:t>
            </a:r>
            <a:r>
              <a:rPr lang="es-ES" sz="1100" dirty="0">
                <a:ea typeface="+mn-lt"/>
                <a:cs typeface="+mn-lt"/>
              </a:rPr>
              <a:t>) para su visualización en la barra del navegador.</a:t>
            </a:r>
            <a:endParaRPr lang="es-ES" sz="1100" dirty="0"/>
          </a:p>
        </p:txBody>
      </p:sp>
      <p:sp>
        <p:nvSpPr>
          <p:cNvPr id="8" name="CuadroTexto 7">
            <a:extLst>
              <a:ext uri="{FF2B5EF4-FFF2-40B4-BE49-F238E27FC236}">
                <a16:creationId xmlns:a16="http://schemas.microsoft.com/office/drawing/2014/main" id="{F9AD0653-30F0-BDDA-5E24-72A3BD92146B}"/>
              </a:ext>
            </a:extLst>
          </p:cNvPr>
          <p:cNvSpPr txBox="1"/>
          <p:nvPr/>
        </p:nvSpPr>
        <p:spPr>
          <a:xfrm>
            <a:off x="1547930" y="5264928"/>
            <a:ext cx="409876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100" dirty="0">
                <a:ea typeface="+mn-lt"/>
                <a:cs typeface="+mn-lt"/>
              </a:rPr>
              <a:t>Se incorporó una etiqueta semántica </a:t>
            </a:r>
            <a:r>
              <a:rPr lang="es-ES" sz="1100" b="1" dirty="0">
                <a:latin typeface="Consolas"/>
              </a:rPr>
              <a:t>&lt;</a:t>
            </a:r>
            <a:r>
              <a:rPr lang="es-ES" sz="1100" b="1" dirty="0" err="1">
                <a:latin typeface="Consolas"/>
              </a:rPr>
              <a:t>nav</a:t>
            </a:r>
            <a:r>
              <a:rPr lang="es-ES" sz="1100" b="1" dirty="0">
                <a:latin typeface="Consolas"/>
              </a:rPr>
              <a:t>&gt;</a:t>
            </a:r>
            <a:r>
              <a:rPr lang="es-ES" sz="1100" dirty="0">
                <a:ea typeface="+mn-lt"/>
                <a:cs typeface="+mn-lt"/>
              </a:rPr>
              <a:t>, en la cual se insertaron el </a:t>
            </a:r>
            <a:r>
              <a:rPr lang="es-ES" sz="1100" b="1" dirty="0">
                <a:ea typeface="+mn-lt"/>
                <a:cs typeface="+mn-lt"/>
              </a:rPr>
              <a:t>logo</a:t>
            </a:r>
            <a:r>
              <a:rPr lang="es-ES" sz="1100" dirty="0">
                <a:ea typeface="+mn-lt"/>
                <a:cs typeface="+mn-lt"/>
              </a:rPr>
              <a:t> y el </a:t>
            </a:r>
            <a:r>
              <a:rPr lang="es-ES" sz="1100" b="1" dirty="0">
                <a:ea typeface="+mn-lt"/>
                <a:cs typeface="+mn-lt"/>
              </a:rPr>
              <a:t>título del sitio</a:t>
            </a:r>
            <a:r>
              <a:rPr lang="es-ES" sz="1100" dirty="0">
                <a:ea typeface="+mn-lt"/>
                <a:cs typeface="+mn-lt"/>
              </a:rPr>
              <a:t>. A continuación, se añadió un </a:t>
            </a:r>
            <a:r>
              <a:rPr lang="es-ES" sz="1100" b="1" dirty="0">
                <a:ea typeface="+mn-lt"/>
                <a:cs typeface="+mn-lt"/>
              </a:rPr>
              <a:t>menú de navegación</a:t>
            </a:r>
            <a:r>
              <a:rPr lang="es-ES" sz="1100" dirty="0">
                <a:ea typeface="+mn-lt"/>
                <a:cs typeface="+mn-lt"/>
              </a:rPr>
              <a:t> mediante una </a:t>
            </a:r>
            <a:r>
              <a:rPr lang="es-ES" sz="1100" b="1" dirty="0">
                <a:ea typeface="+mn-lt"/>
                <a:cs typeface="+mn-lt"/>
              </a:rPr>
              <a:t>lista no ordenada (</a:t>
            </a:r>
            <a:r>
              <a:rPr lang="es-ES" sz="1100" b="1" dirty="0">
                <a:latin typeface="Consolas"/>
              </a:rPr>
              <a:t>&lt;</a:t>
            </a:r>
            <a:r>
              <a:rPr lang="es-ES" sz="1100" b="1" dirty="0" err="1">
                <a:latin typeface="Consolas"/>
              </a:rPr>
              <a:t>ul</a:t>
            </a:r>
            <a:r>
              <a:rPr lang="es-ES" sz="1100" b="1" dirty="0">
                <a:latin typeface="Consolas"/>
              </a:rPr>
              <a:t>&gt;</a:t>
            </a:r>
            <a:r>
              <a:rPr lang="es-ES" sz="1100" b="1" dirty="0">
                <a:ea typeface="+mn-lt"/>
                <a:cs typeface="+mn-lt"/>
              </a:rPr>
              <a:t>)</a:t>
            </a:r>
            <a:r>
              <a:rPr lang="es-ES" sz="1100" dirty="0">
                <a:ea typeface="+mn-lt"/>
                <a:cs typeface="+mn-lt"/>
              </a:rPr>
              <a:t>, cuyos elementos enlazan, a través de la etiqueta </a:t>
            </a:r>
            <a:r>
              <a:rPr lang="es-ES" sz="1100" b="1" dirty="0">
                <a:latin typeface="Consolas"/>
                <a:ea typeface="+mn-lt"/>
                <a:cs typeface="+mn-lt"/>
              </a:rPr>
              <a:t>&lt;a&gt;</a:t>
            </a:r>
            <a:r>
              <a:rPr lang="es-ES" sz="1100" dirty="0">
                <a:ea typeface="+mn-lt"/>
                <a:cs typeface="+mn-lt"/>
              </a:rPr>
              <a:t>, a las diferentes páginas del sitio: </a:t>
            </a:r>
            <a:r>
              <a:rPr lang="es-ES" sz="1100" b="1" dirty="0">
                <a:ea typeface="+mn-lt"/>
                <a:cs typeface="+mn-lt"/>
              </a:rPr>
              <a:t>Inicio</a:t>
            </a:r>
            <a:r>
              <a:rPr lang="es-ES" sz="1100" dirty="0">
                <a:ea typeface="+mn-lt"/>
                <a:cs typeface="+mn-lt"/>
              </a:rPr>
              <a:t>, </a:t>
            </a:r>
            <a:r>
              <a:rPr lang="es-ES" sz="1100" b="1" dirty="0">
                <a:ea typeface="+mn-lt"/>
                <a:cs typeface="+mn-lt"/>
              </a:rPr>
              <a:t>Galería</a:t>
            </a:r>
            <a:r>
              <a:rPr lang="es-ES" sz="1100" dirty="0">
                <a:ea typeface="+mn-lt"/>
                <a:cs typeface="+mn-lt"/>
              </a:rPr>
              <a:t> y </a:t>
            </a:r>
            <a:r>
              <a:rPr lang="es-ES" sz="1100" b="1" dirty="0">
                <a:ea typeface="+mn-lt"/>
                <a:cs typeface="+mn-lt"/>
              </a:rPr>
              <a:t>Contacto</a:t>
            </a:r>
            <a:r>
              <a:rPr lang="es-ES" sz="1100" dirty="0">
                <a:ea typeface="+mn-lt"/>
                <a:cs typeface="+mn-lt"/>
              </a:rPr>
              <a:t>, permitiendo así una navegación entre las distintas secciones.</a:t>
            </a:r>
            <a:endParaRPr lang="es-ES" dirty="0">
              <a:ea typeface="+mn-lt"/>
              <a:cs typeface="+mn-lt"/>
            </a:endParaRPr>
          </a:p>
        </p:txBody>
      </p:sp>
    </p:spTree>
    <p:extLst>
      <p:ext uri="{BB962C8B-B14F-4D97-AF65-F5344CB8AC3E}">
        <p14:creationId xmlns:p14="http://schemas.microsoft.com/office/powerpoint/2010/main" val="1153085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61CB-8A63-8DAF-5BDF-7F8FDBDDA16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F08ECAC-F2F1-C4BB-FFD7-344D950BB366}"/>
              </a:ext>
            </a:extLst>
          </p:cNvPr>
          <p:cNvSpPr>
            <a:spLocks noGrp="1"/>
          </p:cNvSpPr>
          <p:nvPr>
            <p:ph type="title"/>
          </p:nvPr>
        </p:nvSpPr>
        <p:spPr/>
        <p:txBody>
          <a:bodyPr/>
          <a:lstStyle/>
          <a:p>
            <a:r>
              <a:rPr lang="es-ES" dirty="0">
                <a:latin typeface="Grandview Display"/>
              </a:rPr>
              <a:t>Directorio y HTML</a:t>
            </a:r>
          </a:p>
        </p:txBody>
      </p:sp>
      <p:sp>
        <p:nvSpPr>
          <p:cNvPr id="3" name="Marcador de contenido 2">
            <a:extLst>
              <a:ext uri="{FF2B5EF4-FFF2-40B4-BE49-F238E27FC236}">
                <a16:creationId xmlns:a16="http://schemas.microsoft.com/office/drawing/2014/main" id="{15025470-3A22-6694-9A4A-30C208D221A5}"/>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480A79AF-A932-1CA8-0368-CCFCE136B7E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7" name="Imagen 6" descr="Texto&#10;&#10;El contenido generado por IA puede ser incorrecto.">
            <a:extLst>
              <a:ext uri="{FF2B5EF4-FFF2-40B4-BE49-F238E27FC236}">
                <a16:creationId xmlns:a16="http://schemas.microsoft.com/office/drawing/2014/main" id="{D173AC98-3911-D2A4-E5E3-6004FD44613D}"/>
              </a:ext>
            </a:extLst>
          </p:cNvPr>
          <p:cNvPicPr>
            <a:picLocks noChangeAspect="1"/>
          </p:cNvPicPr>
          <p:nvPr/>
        </p:nvPicPr>
        <p:blipFill>
          <a:blip r:embed="rId4"/>
          <a:stretch>
            <a:fillRect/>
          </a:stretch>
        </p:blipFill>
        <p:spPr>
          <a:xfrm>
            <a:off x="5105939" y="1697696"/>
            <a:ext cx="4309255" cy="2197401"/>
          </a:xfrm>
          <a:prstGeom prst="rect">
            <a:avLst/>
          </a:prstGeom>
        </p:spPr>
      </p:pic>
      <p:pic>
        <p:nvPicPr>
          <p:cNvPr id="8" name="Imagen 7">
            <a:extLst>
              <a:ext uri="{FF2B5EF4-FFF2-40B4-BE49-F238E27FC236}">
                <a16:creationId xmlns:a16="http://schemas.microsoft.com/office/drawing/2014/main" id="{B0B9AA48-C75F-13E9-FDBD-D6DC19695104}"/>
              </a:ext>
            </a:extLst>
          </p:cNvPr>
          <p:cNvPicPr>
            <a:picLocks noChangeAspect="1"/>
          </p:cNvPicPr>
          <p:nvPr/>
        </p:nvPicPr>
        <p:blipFill>
          <a:blip r:embed="rId5"/>
          <a:stretch>
            <a:fillRect/>
          </a:stretch>
        </p:blipFill>
        <p:spPr>
          <a:xfrm>
            <a:off x="2254114" y="4125408"/>
            <a:ext cx="1849648" cy="2025231"/>
          </a:xfrm>
          <a:prstGeom prst="rect">
            <a:avLst/>
          </a:prstGeom>
        </p:spPr>
      </p:pic>
      <p:sp>
        <p:nvSpPr>
          <p:cNvPr id="4" name="CuadroTexto 3">
            <a:extLst>
              <a:ext uri="{FF2B5EF4-FFF2-40B4-BE49-F238E27FC236}">
                <a16:creationId xmlns:a16="http://schemas.microsoft.com/office/drawing/2014/main" id="{B5CA5A98-4719-E6C0-E4FE-6344CE19AC2F}"/>
              </a:ext>
            </a:extLst>
          </p:cNvPr>
          <p:cNvSpPr txBox="1"/>
          <p:nvPr/>
        </p:nvSpPr>
        <p:spPr>
          <a:xfrm>
            <a:off x="1178689" y="1713093"/>
            <a:ext cx="3741480"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dirty="0">
                <a:ea typeface="+mn-lt"/>
                <a:cs typeface="+mn-lt"/>
              </a:rPr>
              <a:t>En el pie de página se creó un contenedor semántico </a:t>
            </a:r>
            <a:r>
              <a:rPr lang="es-ES" sz="1200" b="1" dirty="0">
                <a:latin typeface="Aptos"/>
              </a:rPr>
              <a:t>&lt;</a:t>
            </a:r>
            <a:r>
              <a:rPr lang="es-ES" sz="1200" b="1" err="1">
                <a:latin typeface="Aptos"/>
              </a:rPr>
              <a:t>footer</a:t>
            </a:r>
            <a:r>
              <a:rPr lang="es-ES" sz="1200" b="1" dirty="0">
                <a:latin typeface="Aptos"/>
              </a:rPr>
              <a:t>&gt;</a:t>
            </a:r>
            <a:r>
              <a:rPr lang="es-ES" sz="1200" dirty="0">
                <a:ea typeface="+mn-lt"/>
                <a:cs typeface="+mn-lt"/>
              </a:rPr>
              <a:t> para cerrar la estructura del documento. En su interior se agregó un encabezado </a:t>
            </a:r>
            <a:r>
              <a:rPr lang="es-ES" sz="1200" b="1" dirty="0">
                <a:latin typeface="Aptos"/>
              </a:rPr>
              <a:t>&lt;h4&gt;</a:t>
            </a:r>
            <a:r>
              <a:rPr lang="es-ES" sz="1200" dirty="0">
                <a:ea typeface="+mn-lt"/>
                <a:cs typeface="+mn-lt"/>
              </a:rPr>
              <a:t> con una </a:t>
            </a:r>
            <a:r>
              <a:rPr lang="es-ES" sz="1200" b="1" dirty="0">
                <a:ea typeface="+mn-lt"/>
                <a:cs typeface="+mn-lt"/>
              </a:rPr>
              <a:t>dirección y número de teléfono ficticios</a:t>
            </a:r>
            <a:r>
              <a:rPr lang="es-ES" sz="1200" dirty="0">
                <a:ea typeface="+mn-lt"/>
                <a:cs typeface="+mn-lt"/>
              </a:rPr>
              <a:t> correspondientes al negocio, a modo de ejemplo. Debajo, se incluyó un </a:t>
            </a:r>
            <a:r>
              <a:rPr lang="es-ES" sz="1200" b="1" dirty="0">
                <a:ea typeface="+mn-lt"/>
                <a:cs typeface="+mn-lt"/>
              </a:rPr>
              <a:t>párrafo (</a:t>
            </a:r>
            <a:r>
              <a:rPr lang="es-ES" sz="1200" b="1" dirty="0">
                <a:latin typeface="Aptos"/>
              </a:rPr>
              <a:t>&lt;p&gt;</a:t>
            </a:r>
            <a:r>
              <a:rPr lang="es-ES" sz="1200" b="1" dirty="0">
                <a:ea typeface="+mn-lt"/>
                <a:cs typeface="+mn-lt"/>
              </a:rPr>
              <a:t>)</a:t>
            </a:r>
            <a:r>
              <a:rPr lang="es-ES" sz="1200" dirty="0">
                <a:ea typeface="+mn-lt"/>
                <a:cs typeface="+mn-lt"/>
              </a:rPr>
              <a:t> con una referencia al </a:t>
            </a:r>
            <a:r>
              <a:rPr lang="es-ES" sz="1200" b="1" dirty="0">
                <a:ea typeface="+mn-lt"/>
                <a:cs typeface="+mn-lt"/>
              </a:rPr>
              <a:t>copyright</a:t>
            </a:r>
            <a:r>
              <a:rPr lang="es-ES" sz="1200" dirty="0">
                <a:ea typeface="+mn-lt"/>
                <a:cs typeface="+mn-lt"/>
              </a:rPr>
              <a:t> del sitio, indicando los derechos reservados del negocio.</a:t>
            </a:r>
            <a:endParaRPr lang="es-ES" sz="1200" dirty="0"/>
          </a:p>
          <a:p>
            <a:endParaRPr lang="es-ES" dirty="0"/>
          </a:p>
        </p:txBody>
      </p:sp>
      <p:sp>
        <p:nvSpPr>
          <p:cNvPr id="6" name="CuadroTexto 5">
            <a:extLst>
              <a:ext uri="{FF2B5EF4-FFF2-40B4-BE49-F238E27FC236}">
                <a16:creationId xmlns:a16="http://schemas.microsoft.com/office/drawing/2014/main" id="{F4206398-892E-C7B1-2A91-868F9B58FF67}"/>
              </a:ext>
            </a:extLst>
          </p:cNvPr>
          <p:cNvSpPr txBox="1"/>
          <p:nvPr/>
        </p:nvSpPr>
        <p:spPr>
          <a:xfrm>
            <a:off x="4260996" y="4770198"/>
            <a:ext cx="441922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dirty="0">
                <a:ea typeface="+mn-lt"/>
                <a:cs typeface="+mn-lt"/>
              </a:rPr>
              <a:t>Con el objetivo de mantener una estructura y formato consistentes en todo el sitio, se realizaron dos copias del documento </a:t>
            </a:r>
            <a:r>
              <a:rPr lang="es-ES" sz="1200" b="1" dirty="0">
                <a:ea typeface="+mn-lt"/>
                <a:cs typeface="+mn-lt"/>
              </a:rPr>
              <a:t>index.html</a:t>
            </a:r>
            <a:r>
              <a:rPr lang="es-ES" sz="1200" dirty="0">
                <a:ea typeface="+mn-lt"/>
                <a:cs typeface="+mn-lt"/>
              </a:rPr>
              <a:t>, a las que se les cambiaron los nombres por </a:t>
            </a:r>
            <a:r>
              <a:rPr lang="es-ES" sz="1200" b="1" dirty="0">
                <a:ea typeface="+mn-lt"/>
                <a:cs typeface="+mn-lt"/>
              </a:rPr>
              <a:t>galeria.html</a:t>
            </a:r>
            <a:r>
              <a:rPr lang="es-ES" sz="1200" dirty="0">
                <a:ea typeface="+mn-lt"/>
                <a:cs typeface="+mn-lt"/>
              </a:rPr>
              <a:t> y </a:t>
            </a:r>
            <a:r>
              <a:rPr lang="es-ES" sz="1200" b="1" dirty="0">
                <a:ea typeface="+mn-lt"/>
                <a:cs typeface="+mn-lt"/>
              </a:rPr>
              <a:t>contacto.html</a:t>
            </a:r>
            <a:r>
              <a:rPr lang="es-ES" sz="1200" dirty="0">
                <a:ea typeface="+mn-lt"/>
                <a:cs typeface="+mn-lt"/>
              </a:rPr>
              <a:t>. A partir de estas copias, se modificó únicamente el contenido específico de cada sección, conservando el mismo diseño base, el menú de navegación y los estilos definidos en la hoja de estilos CSS.</a:t>
            </a:r>
            <a:endParaRPr lang="es-ES" sz="1200" dirty="0"/>
          </a:p>
        </p:txBody>
      </p:sp>
    </p:spTree>
    <p:extLst>
      <p:ext uri="{BB962C8B-B14F-4D97-AF65-F5344CB8AC3E}">
        <p14:creationId xmlns:p14="http://schemas.microsoft.com/office/powerpoint/2010/main" val="383439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0E0C7-1855-2E14-CFC6-886FAC1F389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7272C2-C05B-A499-90D5-1150DC494D2A}"/>
              </a:ext>
            </a:extLst>
          </p:cNvPr>
          <p:cNvSpPr>
            <a:spLocks noGrp="1"/>
          </p:cNvSpPr>
          <p:nvPr>
            <p:ph type="title"/>
          </p:nvPr>
        </p:nvSpPr>
        <p:spPr/>
        <p:txBody>
          <a:bodyPr/>
          <a:lstStyle/>
          <a:p>
            <a:r>
              <a:rPr lang="es-ES" b="1" dirty="0">
                <a:latin typeface="Grandview Display"/>
              </a:rPr>
              <a:t>Página de Inicio</a:t>
            </a:r>
          </a:p>
        </p:txBody>
      </p:sp>
      <p:sp>
        <p:nvSpPr>
          <p:cNvPr id="3" name="Marcador de contenido 2">
            <a:extLst>
              <a:ext uri="{FF2B5EF4-FFF2-40B4-BE49-F238E27FC236}">
                <a16:creationId xmlns:a16="http://schemas.microsoft.com/office/drawing/2014/main" id="{7B20F65A-E359-0CE5-F66E-2D2E8ACD27B9}"/>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76719D40-E380-66D8-CD69-C726D5889C2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4" name="Imagen 3" descr="Texto&#10;&#10;El contenido generado por IA puede ser incorrecto.">
            <a:extLst>
              <a:ext uri="{FF2B5EF4-FFF2-40B4-BE49-F238E27FC236}">
                <a16:creationId xmlns:a16="http://schemas.microsoft.com/office/drawing/2014/main" id="{47F41DFC-F0EA-FC52-4730-2679258E4717}"/>
              </a:ext>
            </a:extLst>
          </p:cNvPr>
          <p:cNvPicPr>
            <a:picLocks noChangeAspect="1"/>
          </p:cNvPicPr>
          <p:nvPr/>
        </p:nvPicPr>
        <p:blipFill>
          <a:blip r:embed="rId4"/>
          <a:stretch>
            <a:fillRect/>
          </a:stretch>
        </p:blipFill>
        <p:spPr>
          <a:xfrm>
            <a:off x="5479481" y="1925578"/>
            <a:ext cx="4352925" cy="3567562"/>
          </a:xfrm>
          <a:prstGeom prst="rect">
            <a:avLst/>
          </a:prstGeom>
        </p:spPr>
      </p:pic>
      <p:sp>
        <p:nvSpPr>
          <p:cNvPr id="7" name="CuadroTexto 6">
            <a:extLst>
              <a:ext uri="{FF2B5EF4-FFF2-40B4-BE49-F238E27FC236}">
                <a16:creationId xmlns:a16="http://schemas.microsoft.com/office/drawing/2014/main" id="{9D0F818B-4536-8B8C-18CD-F41B897551B1}"/>
              </a:ext>
            </a:extLst>
          </p:cNvPr>
          <p:cNvSpPr txBox="1"/>
          <p:nvPr/>
        </p:nvSpPr>
        <p:spPr>
          <a:xfrm>
            <a:off x="948015" y="1920535"/>
            <a:ext cx="421135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dirty="0">
                <a:ea typeface="+mn-lt"/>
                <a:cs typeface="+mn-lt"/>
              </a:rPr>
              <a:t>Para la página de inicio se utilizó una única etiqueta semántica </a:t>
            </a:r>
            <a:r>
              <a:rPr lang="es-ES" sz="1200" dirty="0">
                <a:latin typeface="Aptos"/>
              </a:rPr>
              <a:t>&lt;</a:t>
            </a:r>
            <a:r>
              <a:rPr lang="es-ES" sz="1200" dirty="0" err="1">
                <a:latin typeface="Aptos"/>
              </a:rPr>
              <a:t>main</a:t>
            </a:r>
            <a:r>
              <a:rPr lang="es-ES" sz="1200" dirty="0">
                <a:latin typeface="Aptos"/>
              </a:rPr>
              <a:t>&gt;</a:t>
            </a:r>
            <a:r>
              <a:rPr lang="es-ES" sz="1200" dirty="0">
                <a:ea typeface="+mn-lt"/>
                <a:cs typeface="+mn-lt"/>
              </a:rPr>
              <a:t>, destinada a </a:t>
            </a:r>
            <a:r>
              <a:rPr lang="es-ES" sz="1200" i="1" dirty="0">
                <a:ea typeface="+mn-lt"/>
                <a:cs typeface="+mn-lt"/>
              </a:rPr>
              <a:t>contener</a:t>
            </a:r>
            <a:r>
              <a:rPr lang="es-ES" sz="1200" dirty="0">
                <a:ea typeface="+mn-lt"/>
                <a:cs typeface="+mn-lt"/>
              </a:rPr>
              <a:t> el contenido principal del sitio. Esta sección fue dividida en dos bloques. El primero incluye un </a:t>
            </a:r>
            <a:r>
              <a:rPr lang="es-ES" sz="1200" b="1" dirty="0">
                <a:ea typeface="+mn-lt"/>
                <a:cs typeface="+mn-lt"/>
              </a:rPr>
              <a:t>título principal</a:t>
            </a:r>
            <a:r>
              <a:rPr lang="es-ES" sz="1200" dirty="0">
                <a:ea typeface="+mn-lt"/>
                <a:cs typeface="+mn-lt"/>
              </a:rPr>
              <a:t> mediante la etiqueta </a:t>
            </a:r>
            <a:r>
              <a:rPr lang="es-ES" sz="1200" dirty="0">
                <a:latin typeface="Aptos"/>
              </a:rPr>
              <a:t>&lt;h1&gt;</a:t>
            </a:r>
            <a:r>
              <a:rPr lang="es-ES" sz="1200" dirty="0">
                <a:ea typeface="+mn-lt"/>
                <a:cs typeface="+mn-lt"/>
              </a:rPr>
              <a:t>, un </a:t>
            </a:r>
            <a:r>
              <a:rPr lang="es-ES" sz="1200" b="1" dirty="0">
                <a:ea typeface="+mn-lt"/>
                <a:cs typeface="+mn-lt"/>
              </a:rPr>
              <a:t>subtítulo</a:t>
            </a:r>
            <a:r>
              <a:rPr lang="es-ES" sz="1200" dirty="0">
                <a:ea typeface="+mn-lt"/>
                <a:cs typeface="+mn-lt"/>
              </a:rPr>
              <a:t> con </a:t>
            </a:r>
            <a:r>
              <a:rPr lang="es-ES" sz="1200" dirty="0">
                <a:latin typeface="Aptos"/>
              </a:rPr>
              <a:t>&lt;h2&gt;</a:t>
            </a:r>
            <a:r>
              <a:rPr lang="es-ES" sz="1200" dirty="0">
                <a:ea typeface="+mn-lt"/>
                <a:cs typeface="+mn-lt"/>
              </a:rPr>
              <a:t> y una </a:t>
            </a:r>
            <a:r>
              <a:rPr lang="es-ES" sz="1200" b="1" dirty="0">
                <a:ea typeface="+mn-lt"/>
                <a:cs typeface="+mn-lt"/>
              </a:rPr>
              <a:t>imagen destacada</a:t>
            </a:r>
            <a:r>
              <a:rPr lang="es-ES" sz="1200" dirty="0">
                <a:ea typeface="+mn-lt"/>
                <a:cs typeface="+mn-lt"/>
              </a:rPr>
              <a:t> (</a:t>
            </a:r>
            <a:r>
              <a:rPr lang="es-ES" sz="1200" dirty="0">
                <a:latin typeface="Aptos"/>
              </a:rPr>
              <a:t>hero.jpg</a:t>
            </a:r>
            <a:r>
              <a:rPr lang="es-ES" sz="1200" dirty="0">
                <a:ea typeface="+mn-lt"/>
                <a:cs typeface="+mn-lt"/>
              </a:rPr>
              <a:t>) insertada con la etiqueta </a:t>
            </a:r>
            <a:r>
              <a:rPr lang="es-ES" sz="1200" dirty="0">
                <a:latin typeface="Aptos"/>
              </a:rPr>
              <a:t>&lt;</a:t>
            </a:r>
            <a:r>
              <a:rPr lang="es-ES" sz="1200" dirty="0" err="1">
                <a:latin typeface="Aptos"/>
              </a:rPr>
              <a:t>img</a:t>
            </a:r>
            <a:r>
              <a:rPr lang="es-ES" sz="1200" dirty="0">
                <a:latin typeface="Aptos"/>
              </a:rPr>
              <a:t>&gt;.</a:t>
            </a:r>
            <a:r>
              <a:rPr lang="es-ES" sz="1200" dirty="0">
                <a:ea typeface="+mn-lt"/>
                <a:cs typeface="+mn-lt"/>
              </a:rPr>
              <a:t> El segundo bloque presenta la sección </a:t>
            </a:r>
            <a:r>
              <a:rPr lang="es-ES" sz="1200" b="1" dirty="0">
                <a:ea typeface="+mn-lt"/>
                <a:cs typeface="+mn-lt"/>
              </a:rPr>
              <a:t>¿Quiénes somos?</a:t>
            </a:r>
            <a:r>
              <a:rPr lang="es-ES" sz="1200" dirty="0">
                <a:ea typeface="+mn-lt"/>
                <a:cs typeface="+mn-lt"/>
              </a:rPr>
              <a:t>, encabezada por un título con </a:t>
            </a:r>
            <a:r>
              <a:rPr lang="es-ES" sz="1200" dirty="0">
                <a:latin typeface="Aptos"/>
              </a:rPr>
              <a:t>&lt;h2&gt;</a:t>
            </a:r>
            <a:r>
              <a:rPr lang="es-ES" sz="1200" dirty="0">
                <a:ea typeface="+mn-lt"/>
                <a:cs typeface="+mn-lt"/>
              </a:rPr>
              <a:t>, seguido de una descripción del negocio utilizando la etiqueta </a:t>
            </a:r>
            <a:r>
              <a:rPr lang="es-ES" sz="1200" dirty="0">
                <a:latin typeface="Aptos"/>
              </a:rPr>
              <a:t>&lt;p&gt;</a:t>
            </a:r>
            <a:r>
              <a:rPr lang="es-ES" sz="1200" dirty="0">
                <a:ea typeface="+mn-lt"/>
                <a:cs typeface="+mn-lt"/>
              </a:rPr>
              <a:t>.</a:t>
            </a:r>
            <a:endParaRPr lang="es-ES" sz="1200" dirty="0"/>
          </a:p>
          <a:p>
            <a:pPr algn="l"/>
            <a:endParaRPr lang="es-ES" dirty="0"/>
          </a:p>
        </p:txBody>
      </p:sp>
    </p:spTree>
    <p:extLst>
      <p:ext uri="{BB962C8B-B14F-4D97-AF65-F5344CB8AC3E}">
        <p14:creationId xmlns:p14="http://schemas.microsoft.com/office/powerpoint/2010/main" val="4184463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C21B6-CF32-210C-1918-C4F8F3C2098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24F5E6C-77C5-046E-0C1D-12A90B68622C}"/>
              </a:ext>
            </a:extLst>
          </p:cNvPr>
          <p:cNvSpPr>
            <a:spLocks noGrp="1"/>
          </p:cNvSpPr>
          <p:nvPr>
            <p:ph type="title"/>
          </p:nvPr>
        </p:nvSpPr>
        <p:spPr/>
        <p:txBody>
          <a:bodyPr/>
          <a:lstStyle/>
          <a:p>
            <a:r>
              <a:rPr lang="es-ES" dirty="0">
                <a:latin typeface="Grandview Display"/>
              </a:rPr>
              <a:t>Página de Inicio</a:t>
            </a:r>
          </a:p>
        </p:txBody>
      </p:sp>
      <p:sp>
        <p:nvSpPr>
          <p:cNvPr id="3" name="Marcador de contenido 2">
            <a:extLst>
              <a:ext uri="{FF2B5EF4-FFF2-40B4-BE49-F238E27FC236}">
                <a16:creationId xmlns:a16="http://schemas.microsoft.com/office/drawing/2014/main" id="{531E21DB-DF30-7F57-96B7-5BF34D2A77EF}"/>
              </a:ext>
            </a:extLst>
          </p:cNvPr>
          <p:cNvSpPr>
            <a:spLocks noGrp="1"/>
          </p:cNvSpPr>
          <p:nvPr>
            <p:ph idx="1"/>
          </p:nvPr>
        </p:nvSpPr>
        <p:spPr>
          <a:xfrm>
            <a:off x="555978" y="1924402"/>
            <a:ext cx="8582379" cy="4224339"/>
          </a:xfrm>
        </p:spPr>
        <p:txBody>
          <a:bodyPr vert="horz" lIns="91440" tIns="45720" rIns="91440" bIns="45720" rtlCol="0" anchor="t">
            <a:normAutofit/>
          </a:bodyPr>
          <a:lstStyle/>
          <a:p>
            <a:pPr algn="just">
              <a:buNone/>
            </a:pPr>
            <a:r>
              <a:rPr lang="es-ES" dirty="0">
                <a:ea typeface="+mn-lt"/>
                <a:cs typeface="+mn-lt"/>
              </a:rPr>
              <a:t> </a:t>
            </a:r>
            <a:endParaRPr lang="es-ES">
              <a:latin typeface="Grandview Display"/>
            </a:endParaRPr>
          </a:p>
          <a:p>
            <a:pPr marL="0" indent="0">
              <a:buNone/>
            </a:pPr>
            <a:endParaRPr lang="es-ES" dirty="0"/>
          </a:p>
        </p:txBody>
      </p:sp>
      <p:pic>
        <p:nvPicPr>
          <p:cNvPr id="5" name="Imagen 4" descr="Portal Estudiantes - Instituto Profesional San Sebastián">
            <a:extLst>
              <a:ext uri="{FF2B5EF4-FFF2-40B4-BE49-F238E27FC236}">
                <a16:creationId xmlns:a16="http://schemas.microsoft.com/office/drawing/2014/main" id="{A75F4B2D-44A9-5D2D-311D-E4234B4606F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5796" y="404003"/>
            <a:ext cx="1880559" cy="1909314"/>
          </a:xfrm>
          <a:prstGeom prst="rect">
            <a:avLst/>
          </a:prstGeom>
        </p:spPr>
      </p:pic>
      <p:pic>
        <p:nvPicPr>
          <p:cNvPr id="6" name="Imagen 5" descr="Una captura de pantalla de una red social&#10;&#10;El contenido generado por IA puede ser incorrecto.">
            <a:extLst>
              <a:ext uri="{FF2B5EF4-FFF2-40B4-BE49-F238E27FC236}">
                <a16:creationId xmlns:a16="http://schemas.microsoft.com/office/drawing/2014/main" id="{EA4B897B-532C-E460-36BD-61BF7131EC8B}"/>
              </a:ext>
            </a:extLst>
          </p:cNvPr>
          <p:cNvPicPr>
            <a:picLocks noChangeAspect="1"/>
          </p:cNvPicPr>
          <p:nvPr/>
        </p:nvPicPr>
        <p:blipFill>
          <a:blip r:embed="rId4"/>
          <a:stretch>
            <a:fillRect/>
          </a:stretch>
        </p:blipFill>
        <p:spPr>
          <a:xfrm>
            <a:off x="916022" y="1567132"/>
            <a:ext cx="5198484" cy="4931434"/>
          </a:xfrm>
          <a:prstGeom prst="rect">
            <a:avLst/>
          </a:prstGeom>
        </p:spPr>
      </p:pic>
      <p:sp>
        <p:nvSpPr>
          <p:cNvPr id="4" name="CuadroTexto 3">
            <a:extLst>
              <a:ext uri="{FF2B5EF4-FFF2-40B4-BE49-F238E27FC236}">
                <a16:creationId xmlns:a16="http://schemas.microsoft.com/office/drawing/2014/main" id="{FA0804AC-CC5B-4575-BC07-ED244AF8A4DC}"/>
              </a:ext>
            </a:extLst>
          </p:cNvPr>
          <p:cNvSpPr txBox="1"/>
          <p:nvPr/>
        </p:nvSpPr>
        <p:spPr>
          <a:xfrm>
            <a:off x="6396087" y="5205092"/>
            <a:ext cx="41758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Vista en navegador. Página Inicio</a:t>
            </a:r>
          </a:p>
        </p:txBody>
      </p:sp>
    </p:spTree>
    <p:extLst>
      <p:ext uri="{BB962C8B-B14F-4D97-AF65-F5344CB8AC3E}">
        <p14:creationId xmlns:p14="http://schemas.microsoft.com/office/powerpoint/2010/main" val="422301379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Panorámica</PresentationFormat>
  <Paragraphs>0</Paragraphs>
  <Slides>19</Slides>
  <Notes>0</Notes>
  <HiddenSlides>0</HiddenSlides>
  <MMClips>0</MMClips>
  <ScaleCrop>false</ScaleCrop>
  <HeadingPairs>
    <vt:vector size="4" baseType="variant">
      <vt:variant>
        <vt:lpstr>Tema</vt:lpstr>
      </vt:variant>
      <vt:variant>
        <vt:i4>1</vt:i4>
      </vt:variant>
      <vt:variant>
        <vt:lpstr>Títulos de diapositiva</vt:lpstr>
      </vt:variant>
      <vt:variant>
        <vt:i4>19</vt:i4>
      </vt:variant>
    </vt:vector>
  </HeadingPairs>
  <TitlesOfParts>
    <vt:vector size="20" baseType="lpstr">
      <vt:lpstr>Tema de Office</vt:lpstr>
      <vt:lpstr>Páginas web  Galería "Reflejo Inverso"</vt:lpstr>
      <vt:lpstr>Índice</vt:lpstr>
      <vt:lpstr>Introducción</vt:lpstr>
      <vt:lpstr>Uso de la IA</vt:lpstr>
      <vt:lpstr>Directorio y HTML</vt:lpstr>
      <vt:lpstr>Directorio y HTML</vt:lpstr>
      <vt:lpstr>Directorio y HTML</vt:lpstr>
      <vt:lpstr>Página de Inicio</vt:lpstr>
      <vt:lpstr>Página de Inicio</vt:lpstr>
      <vt:lpstr>Página Galería</vt:lpstr>
      <vt:lpstr>Página Galería</vt:lpstr>
      <vt:lpstr>Página Contacto</vt:lpstr>
      <vt:lpstr>Página Contacto</vt:lpstr>
      <vt:lpstr>Contenido Adicional: Hoja de estilos</vt:lpstr>
      <vt:lpstr>Vistas de Navegador</vt:lpstr>
      <vt:lpstr>Vistas de Navegador</vt:lpstr>
      <vt:lpstr>Vistas de Navegador</vt:lpstr>
      <vt:lpstr>Conclusión y desafíos</vt:lpstr>
      <vt:lpstr>Enlaces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635</cp:revision>
  <dcterms:created xsi:type="dcterms:W3CDTF">2025-07-23T20:45:32Z</dcterms:created>
  <dcterms:modified xsi:type="dcterms:W3CDTF">2025-07-26T01:54:59Z</dcterms:modified>
</cp:coreProperties>
</file>